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10" r:id="rId2"/>
    <p:sldId id="276" r:id="rId3"/>
    <p:sldId id="319" r:id="rId4"/>
    <p:sldId id="312" r:id="rId5"/>
    <p:sldId id="285" r:id="rId6"/>
    <p:sldId id="307" r:id="rId7"/>
    <p:sldId id="304" r:id="rId8"/>
    <p:sldId id="289" r:id="rId9"/>
    <p:sldId id="324" r:id="rId10"/>
    <p:sldId id="325" r:id="rId11"/>
    <p:sldId id="326" r:id="rId12"/>
    <p:sldId id="327" r:id="rId13"/>
    <p:sldId id="293"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7" autoAdjust="0"/>
    <p:restoredTop sz="92578" autoAdjust="0"/>
  </p:normalViewPr>
  <p:slideViewPr>
    <p:cSldViewPr snapToGrid="0">
      <p:cViewPr varScale="1">
        <p:scale>
          <a:sx n="79" d="100"/>
          <a:sy n="79" d="100"/>
        </p:scale>
        <p:origin x="1090"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44482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573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4242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7786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076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4079996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208236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93132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74373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4F137-015C-4D3A-85B8-24BDC8856FA8}"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5701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E4F137-015C-4D3A-85B8-24BDC8856FA8}"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239915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E4F137-015C-4D3A-85B8-24BDC8856FA8}"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35040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E4F137-015C-4D3A-85B8-24BDC8856FA8}"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51687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4F137-015C-4D3A-85B8-24BDC8856FA8}"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330033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E4F137-015C-4D3A-85B8-24BDC8856FA8}"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44206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4F137-015C-4D3A-85B8-24BDC8856FA8}"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3D594-CB34-4A68-8C5B-FA376B24AC4E}" type="slidenum">
              <a:rPr lang="en-US" smtClean="0"/>
              <a:t>‹#›</a:t>
            </a:fld>
            <a:endParaRPr lang="en-US"/>
          </a:p>
        </p:txBody>
      </p:sp>
    </p:spTree>
    <p:extLst>
      <p:ext uri="{BB962C8B-B14F-4D97-AF65-F5344CB8AC3E}">
        <p14:creationId xmlns:p14="http://schemas.microsoft.com/office/powerpoint/2010/main" val="144298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E4F137-015C-4D3A-85B8-24BDC8856FA8}" type="datetimeFigureOut">
              <a:rPr lang="en-US" smtClean="0"/>
              <a:t>11/20/2020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53D594-CB34-4A68-8C5B-FA376B24AC4E}" type="slidenum">
              <a:rPr lang="en-US" smtClean="0"/>
              <a:t>‹#›</a:t>
            </a:fld>
            <a:endParaRPr lang="en-US"/>
          </a:p>
        </p:txBody>
      </p:sp>
    </p:spTree>
    <p:extLst>
      <p:ext uri="{BB962C8B-B14F-4D97-AF65-F5344CB8AC3E}">
        <p14:creationId xmlns:p14="http://schemas.microsoft.com/office/powerpoint/2010/main" val="2496923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argodatamgt.org/Access-to-data/Argo-DOI-Digital-Object-Identifier" TargetMode="External"/><Relationship Id="rId13" Type="http://schemas.openxmlformats.org/officeDocument/2006/relationships/hyperlink" Target="https://omg.jpl.nasa.gov/portal/" TargetMode="External"/><Relationship Id="rId3" Type="http://schemas.openxmlformats.org/officeDocument/2006/relationships/package" Target="../embeddings/Microsoft_Excel_Worksheet.xlsx"/><Relationship Id="rId7" Type="http://schemas.openxmlformats.org/officeDocument/2006/relationships/hyperlink" Target="https://www.nodc.noaa.gov/about/international_godar.html" TargetMode="External"/><Relationship Id="rId12" Type="http://schemas.openxmlformats.org/officeDocument/2006/relationships/hyperlink" Target="https://uaf-iarc.org/nabos-cruise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whoi.edu/page.do?pid=20756" TargetMode="External"/><Relationship Id="rId11" Type="http://schemas.openxmlformats.org/officeDocument/2006/relationships/hyperlink" Target="https://www.pangaea.de/" TargetMode="External"/><Relationship Id="rId5" Type="http://schemas.openxmlformats.org/officeDocument/2006/relationships/hyperlink" Target="https://www.nodc.noaa.gov/ocads/oceans/GLODAPv2_2019/" TargetMode="External"/><Relationship Id="rId10" Type="http://schemas.openxmlformats.org/officeDocument/2006/relationships/hyperlink" Target="https://www.nodc.noaa.gov/ocads/" TargetMode="External"/><Relationship Id="rId4" Type="http://schemas.openxmlformats.org/officeDocument/2006/relationships/image" Target="../media/image7.emf"/><Relationship Id="rId9" Type="http://schemas.openxmlformats.org/officeDocument/2006/relationships/hyperlink" Target="https://www.nodc.noaa.gov/OC5/WOD/pr_wod.html" TargetMode="External"/><Relationship Id="rId14" Type="http://schemas.openxmlformats.org/officeDocument/2006/relationships/hyperlink" Target="https://www.nersc.no/news/unique-oceanographic-observations-jotun-arctic-survey-east-greenland-fjor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emf"/><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7B3A-B7DF-4B9E-9B73-ED259621675A}"/>
              </a:ext>
            </a:extLst>
          </p:cNvPr>
          <p:cNvSpPr>
            <a:spLocks noGrp="1"/>
          </p:cNvSpPr>
          <p:nvPr>
            <p:ph type="ctrTitle"/>
          </p:nvPr>
        </p:nvSpPr>
        <p:spPr>
          <a:xfrm>
            <a:off x="2379414" y="163101"/>
            <a:ext cx="7481291" cy="1096899"/>
          </a:xfrm>
        </p:spPr>
        <p:txBody>
          <a:bodyPr/>
          <a:lstStyle/>
          <a:p>
            <a:pPr algn="ctr"/>
            <a:r>
              <a:rPr lang="en-US" sz="2000" dirty="0"/>
              <a:t>Alexander Korablev, Are Olsen</a:t>
            </a:r>
            <a:br>
              <a:rPr lang="en-US" sz="2000" dirty="0"/>
            </a:br>
            <a:r>
              <a:rPr lang="en-US" sz="2000" b="1" dirty="0"/>
              <a:t>Progress with geochemistry dataset compilation for the EU 2020 project COMFORT</a:t>
            </a:r>
            <a:endParaRPr lang="en-US"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79" y="360000"/>
            <a:ext cx="1572512" cy="900000"/>
          </a:xfrm>
          <a:prstGeom prst="rect">
            <a:avLst/>
          </a:prstGeom>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9606" y="6097321"/>
            <a:ext cx="2313491" cy="56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5" y="5920301"/>
            <a:ext cx="1905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68994811-68F2-48A5-B9AA-F28B7B98F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1429" y="360000"/>
            <a:ext cx="1397848" cy="900000"/>
          </a:xfrm>
          <a:prstGeom prst="rect">
            <a:avLst/>
          </a:prstGeom>
        </p:spPr>
      </p:pic>
      <p:sp>
        <p:nvSpPr>
          <p:cNvPr id="8" name="Subtitle 2">
            <a:extLst>
              <a:ext uri="{FF2B5EF4-FFF2-40B4-BE49-F238E27FC236}">
                <a16:creationId xmlns:a16="http://schemas.microsoft.com/office/drawing/2014/main" id="{3CD2DBB0-164F-4752-A53A-77950BAC2F1A}"/>
              </a:ext>
            </a:extLst>
          </p:cNvPr>
          <p:cNvSpPr txBox="1">
            <a:spLocks/>
          </p:cNvSpPr>
          <p:nvPr/>
        </p:nvSpPr>
        <p:spPr>
          <a:xfrm>
            <a:off x="3381476" y="6378499"/>
            <a:ext cx="4018117" cy="37860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1600" dirty="0"/>
              <a:t>COMFORT annual meeting 2-3.09.2020</a:t>
            </a:r>
          </a:p>
        </p:txBody>
      </p:sp>
      <p:pic>
        <p:nvPicPr>
          <p:cNvPr id="6" name="Picture 5" descr="A close up of a map&#10;&#10;Description automatically generated">
            <a:extLst>
              <a:ext uri="{FF2B5EF4-FFF2-40B4-BE49-F238E27FC236}">
                <a16:creationId xmlns:a16="http://schemas.microsoft.com/office/drawing/2014/main" id="{E9B44D37-E0B3-43F4-B5F0-38885FA232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9414" y="1367786"/>
            <a:ext cx="6953910" cy="4902927"/>
          </a:xfrm>
          <a:prstGeom prst="rect">
            <a:avLst/>
          </a:prstGeom>
        </p:spPr>
      </p:pic>
    </p:spTree>
    <p:extLst>
      <p:ext uri="{BB962C8B-B14F-4D97-AF65-F5344CB8AC3E}">
        <p14:creationId xmlns:p14="http://schemas.microsoft.com/office/powerpoint/2010/main" val="261172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180000"/>
            <a:ext cx="6754290"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Preparing for </a:t>
            </a:r>
            <a:r>
              <a:rPr lang="en-US" sz="2000" dirty="0">
                <a:solidFill>
                  <a:srgbClr val="FF0000"/>
                </a:solidFill>
                <a:latin typeface="Arial Black" panose="020B0A04020102020204" pitchFamily="34" charset="0"/>
              </a:rPr>
              <a:t>time-series analysis (oxygen)</a:t>
            </a:r>
            <a:endParaRPr kumimoji="0" lang="en-US" sz="2000" b="0" i="0" u="none" strike="noStrike" kern="1200" cap="none" spc="0" normalizeH="0" baseline="0" noProof="0" dirty="0">
              <a:ln>
                <a:noFill/>
              </a:ln>
              <a:solidFill>
                <a:schemeClr val="tx1"/>
              </a:solidFill>
              <a:effectLst/>
              <a:uLnTx/>
              <a:uFillTx/>
              <a:latin typeface="Arial Black" panose="020B0A04020102020204" pitchFamily="34" charset="0"/>
            </a:endParaRPr>
          </a:p>
        </p:txBody>
      </p:sp>
      <p:pic>
        <p:nvPicPr>
          <p:cNvPr id="6" name="Picture 5">
            <a:extLst>
              <a:ext uri="{FF2B5EF4-FFF2-40B4-BE49-F238E27FC236}">
                <a16:creationId xmlns:a16="http://schemas.microsoft.com/office/drawing/2014/main" id="{1E19E214-3A6A-42FF-9DB0-4FDEF86A3991}"/>
              </a:ext>
            </a:extLst>
          </p:cNvPr>
          <p:cNvPicPr>
            <a:picLocks noChangeAspect="1"/>
          </p:cNvPicPr>
          <p:nvPr/>
        </p:nvPicPr>
        <p:blipFill>
          <a:blip r:embed="rId2"/>
          <a:stretch>
            <a:fillRect/>
          </a:stretch>
        </p:blipFill>
        <p:spPr>
          <a:xfrm>
            <a:off x="180000" y="1107447"/>
            <a:ext cx="6959709" cy="5040000"/>
          </a:xfrm>
          <a:prstGeom prst="rect">
            <a:avLst/>
          </a:prstGeom>
        </p:spPr>
      </p:pic>
      <p:pic>
        <p:nvPicPr>
          <p:cNvPr id="8" name="Picture 7">
            <a:extLst>
              <a:ext uri="{FF2B5EF4-FFF2-40B4-BE49-F238E27FC236}">
                <a16:creationId xmlns:a16="http://schemas.microsoft.com/office/drawing/2014/main" id="{B8FEB7E8-61D8-4A34-AAED-CD60C0D9F74C}"/>
              </a:ext>
            </a:extLst>
          </p:cNvPr>
          <p:cNvPicPr>
            <a:picLocks noChangeAspect="1"/>
          </p:cNvPicPr>
          <p:nvPr/>
        </p:nvPicPr>
        <p:blipFill>
          <a:blip r:embed="rId3"/>
          <a:stretch>
            <a:fillRect/>
          </a:stretch>
        </p:blipFill>
        <p:spPr>
          <a:xfrm>
            <a:off x="8155847" y="670057"/>
            <a:ext cx="2659078" cy="1389900"/>
          </a:xfrm>
          <a:prstGeom prst="rect">
            <a:avLst/>
          </a:prstGeom>
        </p:spPr>
      </p:pic>
      <p:pic>
        <p:nvPicPr>
          <p:cNvPr id="11" name="Picture 10">
            <a:extLst>
              <a:ext uri="{FF2B5EF4-FFF2-40B4-BE49-F238E27FC236}">
                <a16:creationId xmlns:a16="http://schemas.microsoft.com/office/drawing/2014/main" id="{544AD183-0E0A-4B5A-9CAF-6DC90B30A303}"/>
              </a:ext>
            </a:extLst>
          </p:cNvPr>
          <p:cNvPicPr>
            <a:picLocks noChangeAspect="1"/>
          </p:cNvPicPr>
          <p:nvPr/>
        </p:nvPicPr>
        <p:blipFill rotWithShape="1">
          <a:blip r:embed="rId4"/>
          <a:srcRect l="43723" t="32088" r="28032" b="5629"/>
          <a:stretch/>
        </p:blipFill>
        <p:spPr>
          <a:xfrm>
            <a:off x="8793825" y="2706517"/>
            <a:ext cx="1520793" cy="1800000"/>
          </a:xfrm>
          <a:prstGeom prst="rect">
            <a:avLst/>
          </a:prstGeom>
        </p:spPr>
      </p:pic>
      <p:pic>
        <p:nvPicPr>
          <p:cNvPr id="14" name="Picture 13">
            <a:extLst>
              <a:ext uri="{FF2B5EF4-FFF2-40B4-BE49-F238E27FC236}">
                <a16:creationId xmlns:a16="http://schemas.microsoft.com/office/drawing/2014/main" id="{E7345861-1F41-4D40-994D-3D22C26CD190}"/>
              </a:ext>
            </a:extLst>
          </p:cNvPr>
          <p:cNvPicPr>
            <a:picLocks noChangeAspect="1"/>
          </p:cNvPicPr>
          <p:nvPr/>
        </p:nvPicPr>
        <p:blipFill rotWithShape="1">
          <a:blip r:embed="rId5"/>
          <a:srcRect l="23936" t="35656" r="19814" b="10238"/>
          <a:stretch/>
        </p:blipFill>
        <p:spPr>
          <a:xfrm>
            <a:off x="8155847" y="4991165"/>
            <a:ext cx="2789011" cy="1440000"/>
          </a:xfrm>
          <a:prstGeom prst="rect">
            <a:avLst/>
          </a:prstGeom>
        </p:spPr>
      </p:pic>
      <p:sp>
        <p:nvSpPr>
          <p:cNvPr id="19" name="TextBox 18">
            <a:extLst>
              <a:ext uri="{FF2B5EF4-FFF2-40B4-BE49-F238E27FC236}">
                <a16:creationId xmlns:a16="http://schemas.microsoft.com/office/drawing/2014/main" id="{F1EA0841-0A29-41A7-B0A2-13687E0B8E13}"/>
              </a:ext>
            </a:extLst>
          </p:cNvPr>
          <p:cNvSpPr txBox="1"/>
          <p:nvPr/>
        </p:nvSpPr>
        <p:spPr>
          <a:xfrm>
            <a:off x="7958429" y="2410625"/>
            <a:ext cx="336383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OWS Mike in the Norwegian Sea (38 years)</a:t>
            </a:r>
          </a:p>
        </p:txBody>
      </p:sp>
      <p:sp>
        <p:nvSpPr>
          <p:cNvPr id="21" name="TextBox 20">
            <a:extLst>
              <a:ext uri="{FF2B5EF4-FFF2-40B4-BE49-F238E27FC236}">
                <a16:creationId xmlns:a16="http://schemas.microsoft.com/office/drawing/2014/main" id="{48C9E30A-37BE-48BB-AC50-9CB7EE3705E2}"/>
              </a:ext>
            </a:extLst>
          </p:cNvPr>
          <p:cNvSpPr txBox="1"/>
          <p:nvPr/>
        </p:nvSpPr>
        <p:spPr>
          <a:xfrm>
            <a:off x="7688567" y="4744944"/>
            <a:ext cx="417103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Standard section in the Faroe-Shetland Strait (44 years)</a:t>
            </a:r>
          </a:p>
        </p:txBody>
      </p:sp>
      <p:sp>
        <p:nvSpPr>
          <p:cNvPr id="23" name="TextBox 22">
            <a:extLst>
              <a:ext uri="{FF2B5EF4-FFF2-40B4-BE49-F238E27FC236}">
                <a16:creationId xmlns:a16="http://schemas.microsoft.com/office/drawing/2014/main" id="{87733E18-92C0-404C-AFEF-B50A6D3D62F2}"/>
              </a:ext>
            </a:extLst>
          </p:cNvPr>
          <p:cNvSpPr txBox="1"/>
          <p:nvPr/>
        </p:nvSpPr>
        <p:spPr>
          <a:xfrm>
            <a:off x="8620072" y="353089"/>
            <a:ext cx="208035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The Faroe-Iceland Ridge</a:t>
            </a:r>
          </a:p>
        </p:txBody>
      </p:sp>
    </p:spTree>
    <p:extLst>
      <p:ext uri="{BB962C8B-B14F-4D97-AF65-F5344CB8AC3E}">
        <p14:creationId xmlns:p14="http://schemas.microsoft.com/office/powerpoint/2010/main" val="416137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79999" y="180000"/>
            <a:ext cx="8934817"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Preparing for </a:t>
            </a:r>
            <a:r>
              <a:rPr lang="en-US" sz="2000" dirty="0">
                <a:solidFill>
                  <a:srgbClr val="FF0000"/>
                </a:solidFill>
                <a:latin typeface="Arial Black" panose="020B0A04020102020204" pitchFamily="34" charset="0"/>
              </a:rPr>
              <a:t>time-series analysis (oxygen with BGC-ARGO )</a:t>
            </a:r>
            <a:endParaRPr kumimoji="0" lang="en-US" sz="2000" b="0" i="0" u="none" strike="noStrike" kern="1200" cap="none" spc="0" normalizeH="0" baseline="0" noProof="0" dirty="0">
              <a:ln>
                <a:noFill/>
              </a:ln>
              <a:solidFill>
                <a:schemeClr val="tx1"/>
              </a:solidFill>
              <a:effectLst/>
              <a:uLnTx/>
              <a:uFillTx/>
              <a:latin typeface="Arial Black" panose="020B0A04020102020204" pitchFamily="34" charset="0"/>
            </a:endParaRPr>
          </a:p>
        </p:txBody>
      </p:sp>
      <p:pic>
        <p:nvPicPr>
          <p:cNvPr id="3" name="Picture 2" descr="A close up of a map&#10;&#10;Description automatically generated">
            <a:extLst>
              <a:ext uri="{FF2B5EF4-FFF2-40B4-BE49-F238E27FC236}">
                <a16:creationId xmlns:a16="http://schemas.microsoft.com/office/drawing/2014/main" id="{65047AC2-476D-45B3-8260-BD8173A95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080000"/>
            <a:ext cx="6964121" cy="5040000"/>
          </a:xfrm>
          <a:prstGeom prst="rect">
            <a:avLst/>
          </a:prstGeom>
        </p:spPr>
      </p:pic>
      <p:pic>
        <p:nvPicPr>
          <p:cNvPr id="5" name="Picture 4">
            <a:extLst>
              <a:ext uri="{FF2B5EF4-FFF2-40B4-BE49-F238E27FC236}">
                <a16:creationId xmlns:a16="http://schemas.microsoft.com/office/drawing/2014/main" id="{7DF7C58E-004F-4794-A1AF-43C4DCFCFE6A}"/>
              </a:ext>
            </a:extLst>
          </p:cNvPr>
          <p:cNvPicPr>
            <a:picLocks noChangeAspect="1"/>
          </p:cNvPicPr>
          <p:nvPr/>
        </p:nvPicPr>
        <p:blipFill rotWithShape="1">
          <a:blip r:embed="rId3"/>
          <a:srcRect b="5992"/>
          <a:stretch/>
        </p:blipFill>
        <p:spPr>
          <a:xfrm>
            <a:off x="8502311" y="1216188"/>
            <a:ext cx="3050829" cy="5040000"/>
          </a:xfrm>
          <a:prstGeom prst="rect">
            <a:avLst/>
          </a:prstGeom>
        </p:spPr>
      </p:pic>
      <p:sp>
        <p:nvSpPr>
          <p:cNvPr id="7" name="TextBox 6">
            <a:extLst>
              <a:ext uri="{FF2B5EF4-FFF2-40B4-BE49-F238E27FC236}">
                <a16:creationId xmlns:a16="http://schemas.microsoft.com/office/drawing/2014/main" id="{CD8C57F2-B601-4F69-B751-06197CB0BE7A}"/>
              </a:ext>
            </a:extLst>
          </p:cNvPr>
          <p:cNvSpPr txBox="1"/>
          <p:nvPr/>
        </p:nvSpPr>
        <p:spPr>
          <a:xfrm>
            <a:off x="8340030" y="833779"/>
            <a:ext cx="321311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Kola section in the Barents Sea (57 years)</a:t>
            </a:r>
          </a:p>
        </p:txBody>
      </p:sp>
    </p:spTree>
    <p:extLst>
      <p:ext uri="{BB962C8B-B14F-4D97-AF65-F5344CB8AC3E}">
        <p14:creationId xmlns:p14="http://schemas.microsoft.com/office/powerpoint/2010/main" val="92293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79999" y="180000"/>
            <a:ext cx="8934817"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00" dirty="0">
                <a:solidFill>
                  <a:srgbClr val="FF0000"/>
                </a:solidFill>
                <a:latin typeface="Arial Black" panose="020B0A04020102020204" pitchFamily="34" charset="0"/>
              </a:rPr>
              <a:t>The COMFORT dataset</a:t>
            </a:r>
            <a:endParaRPr kumimoji="0" lang="en-US" sz="2000" b="0" i="0" u="none" strike="noStrike" kern="1200" cap="none" spc="0" normalizeH="0" baseline="0" noProof="0" dirty="0">
              <a:ln>
                <a:noFill/>
              </a:ln>
              <a:solidFill>
                <a:schemeClr val="tx1"/>
              </a:solidFill>
              <a:effectLst/>
              <a:uLnTx/>
              <a:uFillTx/>
              <a:latin typeface="Arial Black" panose="020B0A04020102020204" pitchFamily="34" charset="0"/>
            </a:endParaRPr>
          </a:p>
        </p:txBody>
      </p:sp>
      <p:sp>
        <p:nvSpPr>
          <p:cNvPr id="7" name="TextBox 6">
            <a:extLst>
              <a:ext uri="{FF2B5EF4-FFF2-40B4-BE49-F238E27FC236}">
                <a16:creationId xmlns:a16="http://schemas.microsoft.com/office/drawing/2014/main" id="{CD8C57F2-B601-4F69-B751-06197CB0BE7A}"/>
              </a:ext>
            </a:extLst>
          </p:cNvPr>
          <p:cNvSpPr txBox="1"/>
          <p:nvPr/>
        </p:nvSpPr>
        <p:spPr>
          <a:xfrm>
            <a:off x="5286702" y="319821"/>
            <a:ext cx="5963054" cy="2492990"/>
          </a:xfrm>
          <a:prstGeom prst="rect">
            <a:avLst/>
          </a:prstGeom>
          <a:noFill/>
        </p:spPr>
        <p:txBody>
          <a:bodyPr wrap="square" rtlCol="0">
            <a:spAutoFit/>
          </a:bodyPr>
          <a:lstStyle/>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r>
              <a:rPr lang="en-US" sz="1200" b="1" dirty="0">
                <a:solidFill>
                  <a:srgbClr val="FF0000"/>
                </a:solidFill>
                <a:latin typeface="Arial Black" panose="020B0A04020102020204" pitchFamily="34" charset="0"/>
              </a:rPr>
              <a:t>Text format</a:t>
            </a:r>
            <a:r>
              <a:rPr lang="en-US" sz="1200" b="1" dirty="0">
                <a:solidFill>
                  <a:srgbClr val="0070C0"/>
                </a:solidFill>
                <a:latin typeface="Arial Black" panose="020B0A04020102020204" pitchFamily="34" charset="0"/>
              </a:rPr>
              <a:t> </a:t>
            </a: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endParaRPr lang="en-US" sz="1200" b="1" dirty="0">
              <a:solidFill>
                <a:srgbClr val="0070C0"/>
              </a:solidFill>
              <a:latin typeface="Arial Black" panose="020B0A04020102020204" pitchFamily="34" charset="0"/>
            </a:endParaRP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r>
              <a:rPr lang="en-US" sz="1200" b="1" dirty="0">
                <a:solidFill>
                  <a:srgbClr val="0070C0"/>
                </a:solidFill>
                <a:latin typeface="Arial Black" panose="020B0A04020102020204" pitchFamily="34" charset="0"/>
              </a:rPr>
              <a:t>Variables in separate files with measurements </a:t>
            </a:r>
            <a:r>
              <a:rPr lang="en-US" sz="1200" b="1" dirty="0">
                <a:solidFill>
                  <a:srgbClr val="FF0000"/>
                </a:solidFill>
                <a:latin typeface="Arial Black" panose="020B0A04020102020204" pitchFamily="34" charset="0"/>
              </a:rPr>
              <a:t>linked</a:t>
            </a:r>
            <a:r>
              <a:rPr lang="en-US" sz="1200" b="1" dirty="0">
                <a:solidFill>
                  <a:srgbClr val="0070C0"/>
                </a:solidFill>
                <a:latin typeface="Arial Black" panose="020B0A04020102020204" pitchFamily="34" charset="0"/>
              </a:rPr>
              <a:t> to other variables and metadata </a:t>
            </a:r>
            <a:r>
              <a:rPr lang="en-US" sz="1200" b="1" dirty="0">
                <a:solidFill>
                  <a:srgbClr val="FF0000"/>
                </a:solidFill>
                <a:latin typeface="Arial Black" panose="020B0A04020102020204" pitchFamily="34" charset="0"/>
              </a:rPr>
              <a:t>by the unique IDs</a:t>
            </a:r>
            <a:r>
              <a:rPr lang="en-US" sz="1200" b="1" dirty="0">
                <a:solidFill>
                  <a:srgbClr val="0070C0"/>
                </a:solidFill>
                <a:latin typeface="Arial Black" panose="020B0A04020102020204" pitchFamily="34" charset="0"/>
              </a:rPr>
              <a:t> (no repeating information and default values)</a:t>
            </a: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endParaRPr lang="en-US" sz="1200" b="1" dirty="0">
              <a:solidFill>
                <a:srgbClr val="0070C0"/>
              </a:solidFill>
              <a:latin typeface="Arial Black" panose="020B0A04020102020204" pitchFamily="34" charset="0"/>
            </a:endParaRP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r>
              <a:rPr lang="en-US" sz="1200" dirty="0">
                <a:solidFill>
                  <a:srgbClr val="FF0000"/>
                </a:solidFill>
                <a:latin typeface="Arial Black" panose="020B0A04020102020204" pitchFamily="34" charset="0"/>
              </a:rPr>
              <a:t>Four QC flags:</a:t>
            </a:r>
            <a:r>
              <a:rPr lang="en-US" sz="1200" b="1" dirty="0">
                <a:solidFill>
                  <a:srgbClr val="0070C0"/>
                </a:solidFill>
                <a:latin typeface="Arial Black" panose="020B0A04020102020204" pitchFamily="34" charset="0"/>
              </a:rPr>
              <a:t> primary QC flags from a data source converted to the OCEAN database values (PQF1), primary QC flag assigned after the additional QC (PQF2), secondary QC flag (SQF, GLODAP values), PQF2 converted into WOCE system</a:t>
            </a: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endParaRPr lang="en-US" sz="1200" b="1" dirty="0">
              <a:solidFill>
                <a:srgbClr val="0070C0"/>
              </a:solidFill>
              <a:latin typeface="Arial Black" panose="020B0A04020102020204" pitchFamily="34" charset="0"/>
            </a:endParaRPr>
          </a:p>
          <a:p>
            <a:pPr marL="285750" marR="0" lvl="0" indent="-285750" algn="l" defTabSz="457200" rtl="0" eaLnBrk="1" fontAlgn="auto" latinLnBrk="0" hangingPunct="1">
              <a:spcBef>
                <a:spcPts val="0"/>
              </a:spcBef>
              <a:spcAft>
                <a:spcPts val="0"/>
              </a:spcAft>
              <a:buClrTx/>
              <a:buSzTx/>
              <a:buFont typeface="Wingdings" panose="05000000000000000000" pitchFamily="2" charset="2"/>
              <a:buChar char="Ø"/>
              <a:tabLst/>
              <a:defRPr/>
            </a:pPr>
            <a:r>
              <a:rPr lang="en-US" sz="1200" b="1" dirty="0">
                <a:solidFill>
                  <a:srgbClr val="0070C0"/>
                </a:solidFill>
                <a:latin typeface="Arial Black" panose="020B0A04020102020204" pitchFamily="34" charset="0"/>
              </a:rPr>
              <a:t>Variables in original reported </a:t>
            </a:r>
            <a:r>
              <a:rPr lang="en-US" sz="1200" b="1" dirty="0">
                <a:solidFill>
                  <a:srgbClr val="FF0000"/>
                </a:solidFill>
                <a:latin typeface="Arial Black" panose="020B0A04020102020204" pitchFamily="34" charset="0"/>
              </a:rPr>
              <a:t>units</a:t>
            </a:r>
            <a:r>
              <a:rPr lang="en-US" sz="1200" b="1" dirty="0">
                <a:solidFill>
                  <a:srgbClr val="0070C0"/>
                </a:solidFill>
                <a:latin typeface="Arial Black" panose="020B0A04020102020204" pitchFamily="34" charset="0"/>
              </a:rPr>
              <a:t> and converted to common units (GLODAP) </a:t>
            </a:r>
          </a:p>
        </p:txBody>
      </p:sp>
      <p:pic>
        <p:nvPicPr>
          <p:cNvPr id="4" name="Picture 3">
            <a:extLst>
              <a:ext uri="{FF2B5EF4-FFF2-40B4-BE49-F238E27FC236}">
                <a16:creationId xmlns:a16="http://schemas.microsoft.com/office/drawing/2014/main" id="{974062CE-FA6E-4208-AE64-00D837B39640}"/>
              </a:ext>
            </a:extLst>
          </p:cNvPr>
          <p:cNvPicPr>
            <a:picLocks noChangeAspect="1"/>
          </p:cNvPicPr>
          <p:nvPr/>
        </p:nvPicPr>
        <p:blipFill>
          <a:blip r:embed="rId2"/>
          <a:stretch>
            <a:fillRect/>
          </a:stretch>
        </p:blipFill>
        <p:spPr>
          <a:xfrm>
            <a:off x="372893" y="1351357"/>
            <a:ext cx="2160000" cy="2150808"/>
          </a:xfrm>
          <a:prstGeom prst="rect">
            <a:avLst/>
          </a:prstGeom>
        </p:spPr>
      </p:pic>
      <p:pic>
        <p:nvPicPr>
          <p:cNvPr id="8" name="Picture 7">
            <a:extLst>
              <a:ext uri="{FF2B5EF4-FFF2-40B4-BE49-F238E27FC236}">
                <a16:creationId xmlns:a16="http://schemas.microsoft.com/office/drawing/2014/main" id="{AEE44DD9-5AB6-440F-A978-7D6B92528B1E}"/>
              </a:ext>
            </a:extLst>
          </p:cNvPr>
          <p:cNvPicPr>
            <a:picLocks noChangeAspect="1"/>
          </p:cNvPicPr>
          <p:nvPr/>
        </p:nvPicPr>
        <p:blipFill>
          <a:blip r:embed="rId3"/>
          <a:stretch>
            <a:fillRect/>
          </a:stretch>
        </p:blipFill>
        <p:spPr>
          <a:xfrm>
            <a:off x="410694" y="3774499"/>
            <a:ext cx="2160000" cy="1618478"/>
          </a:xfrm>
          <a:prstGeom prst="rect">
            <a:avLst/>
          </a:prstGeom>
        </p:spPr>
      </p:pic>
      <p:sp>
        <p:nvSpPr>
          <p:cNvPr id="13" name="Rectangle 12">
            <a:extLst>
              <a:ext uri="{FF2B5EF4-FFF2-40B4-BE49-F238E27FC236}">
                <a16:creationId xmlns:a16="http://schemas.microsoft.com/office/drawing/2014/main" id="{017B82D4-35D4-4EC1-B251-1F72C92D6C55}"/>
              </a:ext>
            </a:extLst>
          </p:cNvPr>
          <p:cNvSpPr/>
          <p:nvPr/>
        </p:nvSpPr>
        <p:spPr>
          <a:xfrm>
            <a:off x="5286702" y="3088955"/>
            <a:ext cx="3621932" cy="1046440"/>
          </a:xfrm>
          <a:prstGeom prst="rect">
            <a:avLst/>
          </a:prstGeom>
          <a:ln>
            <a:solidFill>
              <a:schemeClr val="tx1"/>
            </a:solidFill>
          </a:ln>
        </p:spPr>
        <p:txBody>
          <a:bodyPr wrap="square">
            <a:spAutoFit/>
          </a:bodyPr>
          <a:lstStyle/>
          <a:p>
            <a:r>
              <a:rPr lang="en-US" sz="1200" dirty="0">
                <a:solidFill>
                  <a:srgbClr val="FF0000"/>
                </a:solidFill>
                <a:latin typeface="Arial Black" panose="020B0A04020102020204" pitchFamily="34" charset="0"/>
              </a:rPr>
              <a:t>COMFORT dataset QC flags</a:t>
            </a:r>
          </a:p>
          <a:p>
            <a:r>
              <a:rPr lang="ru-RU" sz="1000" dirty="0">
                <a:latin typeface="Arial Black" panose="020B0A04020102020204" pitchFamily="34" charset="0"/>
              </a:rPr>
              <a:t> </a:t>
            </a:r>
            <a:endParaRPr lang="en-US" sz="1000" dirty="0">
              <a:latin typeface="Arial Black" panose="020B0A04020102020204" pitchFamily="34" charset="0"/>
            </a:endParaRPr>
          </a:p>
          <a:p>
            <a:r>
              <a:rPr lang="en-US" sz="1000" dirty="0">
                <a:latin typeface="Arial Black" panose="020B0A04020102020204" pitchFamily="34" charset="0"/>
              </a:rPr>
              <a:t>PQF1 		(OCEAN DB values)</a:t>
            </a:r>
          </a:p>
          <a:p>
            <a:r>
              <a:rPr lang="en-US" sz="1000" dirty="0">
                <a:latin typeface="Arial Black" panose="020B0A04020102020204" pitchFamily="34" charset="0"/>
              </a:rPr>
              <a:t>PQF2 		(OCEAN DB values)</a:t>
            </a:r>
          </a:p>
          <a:p>
            <a:r>
              <a:rPr lang="en-US" sz="1000" dirty="0">
                <a:latin typeface="Arial Black" panose="020B0A04020102020204" pitchFamily="34" charset="0"/>
              </a:rPr>
              <a:t>SQF  		(GLODAP values)</a:t>
            </a:r>
          </a:p>
          <a:p>
            <a:r>
              <a:rPr lang="en-US" sz="1000" dirty="0">
                <a:latin typeface="Arial Black" panose="020B0A04020102020204" pitchFamily="34" charset="0"/>
              </a:rPr>
              <a:t>WOCE  	(WOCE values)</a:t>
            </a:r>
          </a:p>
        </p:txBody>
      </p:sp>
      <p:sp>
        <p:nvSpPr>
          <p:cNvPr id="17" name="Rectangle 16">
            <a:extLst>
              <a:ext uri="{FF2B5EF4-FFF2-40B4-BE49-F238E27FC236}">
                <a16:creationId xmlns:a16="http://schemas.microsoft.com/office/drawing/2014/main" id="{02B574E2-7729-46D9-B47C-7474D1FB71F4}"/>
              </a:ext>
            </a:extLst>
          </p:cNvPr>
          <p:cNvSpPr/>
          <p:nvPr/>
        </p:nvSpPr>
        <p:spPr>
          <a:xfrm>
            <a:off x="5286702" y="4583738"/>
            <a:ext cx="3621932" cy="1415772"/>
          </a:xfrm>
          <a:prstGeom prst="rect">
            <a:avLst/>
          </a:prstGeom>
          <a:ln>
            <a:solidFill>
              <a:schemeClr val="tx1"/>
            </a:solidFill>
          </a:ln>
        </p:spPr>
        <p:txBody>
          <a:bodyPr wrap="square">
            <a:spAutoFit/>
          </a:bodyPr>
          <a:lstStyle/>
          <a:p>
            <a:r>
              <a:rPr lang="en-US" sz="1200" dirty="0">
                <a:solidFill>
                  <a:srgbClr val="FF0000"/>
                </a:solidFill>
                <a:latin typeface="Arial Black" panose="020B0A04020102020204" pitchFamily="34" charset="0"/>
              </a:rPr>
              <a:t>PQF1 + PQF2 (ARGO / ITP)</a:t>
            </a:r>
            <a:r>
              <a:rPr lang="en-US" sz="1200" dirty="0">
                <a:latin typeface="Arial Black" panose="020B0A04020102020204" pitchFamily="34" charset="0"/>
              </a:rPr>
              <a:t>  </a:t>
            </a:r>
          </a:p>
          <a:p>
            <a:r>
              <a:rPr lang="en-US" sz="1200" dirty="0">
                <a:latin typeface="Arial Black" panose="020B0A04020102020204" pitchFamily="34" charset="0"/>
              </a:rPr>
              <a:t>(real time mode/ delayed mode</a:t>
            </a:r>
          </a:p>
          <a:p>
            <a:endParaRPr lang="en-US" sz="1200" dirty="0">
              <a:latin typeface="Arial Black" panose="020B0A04020102020204" pitchFamily="34" charset="0"/>
            </a:endParaRPr>
          </a:p>
          <a:p>
            <a:r>
              <a:rPr lang="en-US" sz="1000" dirty="0">
                <a:latin typeface="Arial Black" panose="020B0A04020102020204" pitchFamily="34" charset="0"/>
              </a:rPr>
              <a:t>					oxygen samples</a:t>
            </a:r>
          </a:p>
          <a:p>
            <a:r>
              <a:rPr lang="en-US" sz="1000" dirty="0">
                <a:solidFill>
                  <a:srgbClr val="FF0000"/>
                </a:solidFill>
                <a:latin typeface="Arial Black" panose="020B0A04020102020204" pitchFamily="34" charset="0"/>
              </a:rPr>
              <a:t>ARGO</a:t>
            </a:r>
            <a:r>
              <a:rPr lang="en-US" sz="1000" dirty="0">
                <a:latin typeface="Arial Black" panose="020B0A04020102020204" pitchFamily="34" charset="0"/>
              </a:rPr>
              <a:t>	 PQF1=0 (not checked)	20,149,913 </a:t>
            </a:r>
          </a:p>
          <a:p>
            <a:r>
              <a:rPr lang="en-US" sz="1000" dirty="0">
                <a:latin typeface="Arial Black" panose="020B0A04020102020204" pitchFamily="34" charset="0"/>
              </a:rPr>
              <a:t>	 PQF1=4 (acceptable) 	23,119,822 </a:t>
            </a:r>
          </a:p>
          <a:p>
            <a:r>
              <a:rPr lang="en-US" sz="1000" dirty="0">
                <a:solidFill>
                  <a:srgbClr val="FF0000"/>
                </a:solidFill>
                <a:latin typeface="Arial Black" panose="020B0A04020102020204" pitchFamily="34" charset="0"/>
              </a:rPr>
              <a:t>ITP</a:t>
            </a:r>
            <a:r>
              <a:rPr lang="en-US" sz="1000" dirty="0">
                <a:latin typeface="Arial Black" panose="020B0A04020102020204" pitchFamily="34" charset="0"/>
              </a:rPr>
              <a:t>	 PQF1=0 (not checked)	760,166 </a:t>
            </a:r>
          </a:p>
          <a:p>
            <a:r>
              <a:rPr lang="en-US" sz="1000" dirty="0">
                <a:latin typeface="Arial Black" panose="020B0A04020102020204" pitchFamily="34" charset="0"/>
              </a:rPr>
              <a:t>	 PQF1=4 (acceptable) 	9,758,672  	</a:t>
            </a:r>
          </a:p>
        </p:txBody>
      </p:sp>
      <p:grpSp>
        <p:nvGrpSpPr>
          <p:cNvPr id="21" name="Group 20">
            <a:extLst>
              <a:ext uri="{FF2B5EF4-FFF2-40B4-BE49-F238E27FC236}">
                <a16:creationId xmlns:a16="http://schemas.microsoft.com/office/drawing/2014/main" id="{D593F35B-A70E-45D1-A0C2-6E098A653C9B}"/>
              </a:ext>
            </a:extLst>
          </p:cNvPr>
          <p:cNvGrpSpPr/>
          <p:nvPr/>
        </p:nvGrpSpPr>
        <p:grpSpPr>
          <a:xfrm>
            <a:off x="9291906" y="2693299"/>
            <a:ext cx="2340000" cy="3306211"/>
            <a:chOff x="9360000" y="3092762"/>
            <a:chExt cx="2340000" cy="3306211"/>
          </a:xfrm>
        </p:grpSpPr>
        <p:pic>
          <p:nvPicPr>
            <p:cNvPr id="3" name="Picture 2">
              <a:extLst>
                <a:ext uri="{FF2B5EF4-FFF2-40B4-BE49-F238E27FC236}">
                  <a16:creationId xmlns:a16="http://schemas.microsoft.com/office/drawing/2014/main" id="{806F2CE6-8B87-47A4-B016-987E088A78BF}"/>
                </a:ext>
              </a:extLst>
            </p:cNvPr>
            <p:cNvPicPr>
              <a:picLocks noChangeAspect="1"/>
            </p:cNvPicPr>
            <p:nvPr/>
          </p:nvPicPr>
          <p:blipFill>
            <a:blip r:embed="rId4"/>
            <a:stretch>
              <a:fillRect/>
            </a:stretch>
          </p:blipFill>
          <p:spPr>
            <a:xfrm>
              <a:off x="9360000" y="3429000"/>
              <a:ext cx="2340000" cy="1255312"/>
            </a:xfrm>
            <a:prstGeom prst="rect">
              <a:avLst/>
            </a:prstGeom>
          </p:spPr>
        </p:pic>
        <p:pic>
          <p:nvPicPr>
            <p:cNvPr id="6" name="Picture 5">
              <a:extLst>
                <a:ext uri="{FF2B5EF4-FFF2-40B4-BE49-F238E27FC236}">
                  <a16:creationId xmlns:a16="http://schemas.microsoft.com/office/drawing/2014/main" id="{5BAC3965-CD75-40A6-99F1-519B403C2D06}"/>
                </a:ext>
              </a:extLst>
            </p:cNvPr>
            <p:cNvPicPr>
              <a:picLocks noChangeAspect="1"/>
            </p:cNvPicPr>
            <p:nvPr/>
          </p:nvPicPr>
          <p:blipFill>
            <a:blip r:embed="rId5"/>
            <a:stretch>
              <a:fillRect/>
            </a:stretch>
          </p:blipFill>
          <p:spPr>
            <a:xfrm>
              <a:off x="9360000" y="5143660"/>
              <a:ext cx="2340000" cy="1255313"/>
            </a:xfrm>
            <a:prstGeom prst="rect">
              <a:avLst/>
            </a:prstGeom>
          </p:spPr>
        </p:pic>
        <p:sp>
          <p:nvSpPr>
            <p:cNvPr id="9" name="TextBox 8">
              <a:extLst>
                <a:ext uri="{FF2B5EF4-FFF2-40B4-BE49-F238E27FC236}">
                  <a16:creationId xmlns:a16="http://schemas.microsoft.com/office/drawing/2014/main" id="{6009571E-B451-4DDF-BEFA-95FBE1FA97DE}"/>
                </a:ext>
              </a:extLst>
            </p:cNvPr>
            <p:cNvSpPr txBox="1"/>
            <p:nvPr/>
          </p:nvSpPr>
          <p:spPr>
            <a:xfrm>
              <a:off x="9547928" y="3092762"/>
              <a:ext cx="20803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BGO-ARGO real mode + delayed mode</a:t>
              </a:r>
            </a:p>
          </p:txBody>
        </p:sp>
        <p:sp>
          <p:nvSpPr>
            <p:cNvPr id="11" name="TextBox 10">
              <a:extLst>
                <a:ext uri="{FF2B5EF4-FFF2-40B4-BE49-F238E27FC236}">
                  <a16:creationId xmlns:a16="http://schemas.microsoft.com/office/drawing/2014/main" id="{D910B89D-80B0-409E-9633-28F372209A0A}"/>
                </a:ext>
              </a:extLst>
            </p:cNvPr>
            <p:cNvSpPr txBox="1"/>
            <p:nvPr/>
          </p:nvSpPr>
          <p:spPr>
            <a:xfrm>
              <a:off x="9571129" y="4897439"/>
              <a:ext cx="208035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BGO-ARGO delayed mode</a:t>
              </a:r>
            </a:p>
          </p:txBody>
        </p:sp>
        <p:sp>
          <p:nvSpPr>
            <p:cNvPr id="12" name="TextBox 11">
              <a:extLst>
                <a:ext uri="{FF2B5EF4-FFF2-40B4-BE49-F238E27FC236}">
                  <a16:creationId xmlns:a16="http://schemas.microsoft.com/office/drawing/2014/main" id="{DABA2E9B-F140-444E-8CDA-93016F7F4CFE}"/>
                </a:ext>
              </a:extLst>
            </p:cNvPr>
            <p:cNvSpPr txBox="1"/>
            <p:nvPr/>
          </p:nvSpPr>
          <p:spPr>
            <a:xfrm>
              <a:off x="10800000" y="4332571"/>
              <a:ext cx="8604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rgbClr val="0070C0"/>
                  </a:solidFill>
                  <a:latin typeface="Arial Black" panose="020B0A04020102020204" pitchFamily="34" charset="0"/>
                </a:rPr>
                <a:t>The Nordic Seas</a:t>
              </a:r>
            </a:p>
          </p:txBody>
        </p:sp>
        <p:pic>
          <p:nvPicPr>
            <p:cNvPr id="20" name="Picture 19">
              <a:extLst>
                <a:ext uri="{FF2B5EF4-FFF2-40B4-BE49-F238E27FC236}">
                  <a16:creationId xmlns:a16="http://schemas.microsoft.com/office/drawing/2014/main" id="{C058520F-4C48-4DB3-95E9-FA52CB3B4879}"/>
                </a:ext>
              </a:extLst>
            </p:cNvPr>
            <p:cNvPicPr>
              <a:picLocks noChangeAspect="1"/>
            </p:cNvPicPr>
            <p:nvPr/>
          </p:nvPicPr>
          <p:blipFill>
            <a:blip r:embed="rId6"/>
            <a:stretch>
              <a:fillRect/>
            </a:stretch>
          </p:blipFill>
          <p:spPr>
            <a:xfrm>
              <a:off x="10800000" y="6045374"/>
              <a:ext cx="859611" cy="353599"/>
            </a:xfrm>
            <a:prstGeom prst="rect">
              <a:avLst/>
            </a:prstGeom>
          </p:spPr>
        </p:pic>
      </p:grpSp>
      <p:pic>
        <p:nvPicPr>
          <p:cNvPr id="2" name="Picture 1">
            <a:extLst>
              <a:ext uri="{FF2B5EF4-FFF2-40B4-BE49-F238E27FC236}">
                <a16:creationId xmlns:a16="http://schemas.microsoft.com/office/drawing/2014/main" id="{B330D1C1-933E-43B4-B13C-5184F4635A07}"/>
              </a:ext>
            </a:extLst>
          </p:cNvPr>
          <p:cNvPicPr>
            <a:picLocks noChangeAspect="1"/>
          </p:cNvPicPr>
          <p:nvPr/>
        </p:nvPicPr>
        <p:blipFill>
          <a:blip r:embed="rId7"/>
          <a:stretch>
            <a:fillRect/>
          </a:stretch>
        </p:blipFill>
        <p:spPr>
          <a:xfrm>
            <a:off x="2819572" y="775674"/>
            <a:ext cx="1983761" cy="5685817"/>
          </a:xfrm>
          <a:prstGeom prst="rect">
            <a:avLst/>
          </a:prstGeom>
        </p:spPr>
      </p:pic>
    </p:spTree>
    <p:extLst>
      <p:ext uri="{BB962C8B-B14F-4D97-AF65-F5344CB8AC3E}">
        <p14:creationId xmlns:p14="http://schemas.microsoft.com/office/powerpoint/2010/main" val="281382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904578" y="288494"/>
            <a:ext cx="10538739"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a:solidFill>
                  <a:srgbClr val="FF0000"/>
                </a:solidFill>
                <a:latin typeface="Arial Black" panose="020B0A04020102020204" pitchFamily="34" charset="0"/>
                <a:cs typeface="Aldhabi" panose="020B0604020202020204" pitchFamily="2" charset="-78"/>
              </a:rPr>
              <a:t>Summary</a:t>
            </a:r>
            <a:endParaRPr lang="en-US" sz="2000" dirty="0">
              <a:solidFill>
                <a:schemeClr val="tx1"/>
              </a:solidFill>
              <a:latin typeface="Arial Black" panose="020B0A04020102020204" pitchFamily="34" charset="0"/>
              <a:cs typeface="Aldhabi" panose="020B0604020202020204" pitchFamily="2" charset="-78"/>
            </a:endParaRPr>
          </a:p>
        </p:txBody>
      </p:sp>
      <p:sp>
        <p:nvSpPr>
          <p:cNvPr id="2" name="TextBox 1">
            <a:extLst>
              <a:ext uri="{FF2B5EF4-FFF2-40B4-BE49-F238E27FC236}">
                <a16:creationId xmlns:a16="http://schemas.microsoft.com/office/drawing/2014/main" id="{E8D4D5C8-9FEB-446E-A197-4095590B9C4F}"/>
              </a:ext>
            </a:extLst>
          </p:cNvPr>
          <p:cNvSpPr txBox="1"/>
          <p:nvPr/>
        </p:nvSpPr>
        <p:spPr>
          <a:xfrm>
            <a:off x="2357335" y="1304611"/>
            <a:ext cx="8537643" cy="3909917"/>
          </a:xfrm>
          <a:prstGeom prst="rect">
            <a:avLst/>
          </a:prstGeom>
          <a:noFill/>
          <a:ln>
            <a:solidFill>
              <a:srgbClr val="0070C0"/>
            </a:solidFill>
          </a:ln>
        </p:spPr>
        <p:txBody>
          <a:bodyPr wrap="square">
            <a:spAutoFit/>
          </a:bodyPr>
          <a:lstStyle/>
          <a:p>
            <a:pPr marL="285750" indent="-285750">
              <a:lnSpc>
                <a:spcPct val="200000"/>
              </a:lnSpc>
              <a:spcAft>
                <a:spcPts val="0"/>
              </a:spcAft>
              <a:buFont typeface="Wingdings" panose="05000000000000000000" pitchFamily="2" charset="2"/>
              <a:buChar char="Ø"/>
            </a:pPr>
            <a:r>
              <a:rPr lang="en-US" sz="1400" dirty="0">
                <a:solidFill>
                  <a:srgbClr val="0070C0"/>
                </a:solidFill>
                <a:latin typeface="Arial Black" panose="020B0A04020102020204" pitchFamily="34" charset="0"/>
              </a:rPr>
              <a:t>Planned data sources were uploaded into a relational data base and merged (milestone: MS6)</a:t>
            </a:r>
          </a:p>
          <a:p>
            <a:pPr marL="285750" indent="-285750">
              <a:lnSpc>
                <a:spcPct val="200000"/>
              </a:lnSpc>
              <a:spcAft>
                <a:spcPts val="0"/>
              </a:spcAft>
              <a:buFont typeface="Wingdings" panose="05000000000000000000" pitchFamily="2" charset="2"/>
              <a:buChar char="Ø"/>
            </a:pPr>
            <a:endParaRPr lang="en-US" sz="1400" dirty="0">
              <a:solidFill>
                <a:srgbClr val="0070C0"/>
              </a:solidFill>
              <a:latin typeface="Arial Black" panose="020B0A04020102020204" pitchFamily="34" charset="0"/>
            </a:endParaRPr>
          </a:p>
          <a:p>
            <a:pPr marL="285750" indent="-285750">
              <a:lnSpc>
                <a:spcPct val="200000"/>
              </a:lnSpc>
              <a:spcAft>
                <a:spcPts val="0"/>
              </a:spcAft>
              <a:buFont typeface="Wingdings" panose="05000000000000000000" pitchFamily="2" charset="2"/>
              <a:buChar char="Ø"/>
            </a:pPr>
            <a:r>
              <a:rPr lang="en-US" sz="1400" dirty="0">
                <a:solidFill>
                  <a:srgbClr val="0070C0"/>
                </a:solidFill>
                <a:latin typeface="Arial Black" panose="020B0A04020102020204" pitchFamily="34" charset="0"/>
              </a:rPr>
              <a:t>The database structure (firebird server v3.0) and software (Lazarus) were designed to store, process and QC complex biogeochemistry data</a:t>
            </a:r>
          </a:p>
          <a:p>
            <a:pPr marL="285750" indent="-285750">
              <a:lnSpc>
                <a:spcPct val="200000"/>
              </a:lnSpc>
              <a:spcAft>
                <a:spcPts val="0"/>
              </a:spcAft>
              <a:buFont typeface="Wingdings" panose="05000000000000000000" pitchFamily="2" charset="2"/>
              <a:buChar char="Ø"/>
            </a:pPr>
            <a:endParaRPr lang="en-US" sz="1400" dirty="0">
              <a:solidFill>
                <a:srgbClr val="0070C0"/>
              </a:solidFill>
              <a:latin typeface="Arial Black" panose="020B0A04020102020204" pitchFamily="34" charset="0"/>
            </a:endParaRPr>
          </a:p>
          <a:p>
            <a:pPr marL="285750" indent="-285750">
              <a:lnSpc>
                <a:spcPct val="200000"/>
              </a:lnSpc>
              <a:spcAft>
                <a:spcPts val="0"/>
              </a:spcAft>
              <a:buFont typeface="Wingdings" panose="05000000000000000000" pitchFamily="2" charset="2"/>
              <a:buChar char="Ø"/>
            </a:pPr>
            <a:r>
              <a:rPr lang="en-US" sz="1400" dirty="0">
                <a:solidFill>
                  <a:srgbClr val="0070C0"/>
                </a:solidFill>
                <a:latin typeface="Arial Black" panose="020B0A04020102020204" pitchFamily="34" charset="0"/>
              </a:rPr>
              <a:t>Quality control of the data is in the  progress and the COMFORT dataset (text format) is expecting to be uploaded to common disk space at NIRD at the end of September</a:t>
            </a:r>
          </a:p>
        </p:txBody>
      </p:sp>
    </p:spTree>
    <p:extLst>
      <p:ext uri="{BB962C8B-B14F-4D97-AF65-F5344CB8AC3E}">
        <p14:creationId xmlns:p14="http://schemas.microsoft.com/office/powerpoint/2010/main" val="344483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DB12-8A6A-4143-8326-D4E4BDCCA1EA}"/>
              </a:ext>
            </a:extLst>
          </p:cNvPr>
          <p:cNvSpPr>
            <a:spLocks noGrp="1"/>
          </p:cNvSpPr>
          <p:nvPr>
            <p:ph type="title"/>
          </p:nvPr>
        </p:nvSpPr>
        <p:spPr>
          <a:xfrm>
            <a:off x="690664" y="459476"/>
            <a:ext cx="8528746" cy="635000"/>
          </a:xfrm>
        </p:spPr>
        <p:txBody>
          <a:bodyPr>
            <a:normAutofit fontScale="90000"/>
          </a:bodyPr>
          <a:lstStyle/>
          <a:p>
            <a:r>
              <a:rPr lang="en-US" sz="2700" dirty="0">
                <a:solidFill>
                  <a:srgbClr val="FF0000"/>
                </a:solidFill>
                <a:latin typeface="Arial Black" panose="020B0A04020102020204" pitchFamily="34" charset="0"/>
              </a:rPr>
              <a:t>Workflow</a:t>
            </a:r>
            <a:br>
              <a:rPr lang="en-US" dirty="0"/>
            </a:br>
            <a:endParaRPr lang="en-US" dirty="0"/>
          </a:p>
        </p:txBody>
      </p:sp>
      <p:graphicFrame>
        <p:nvGraphicFramePr>
          <p:cNvPr id="5" name="Объект 4"/>
          <p:cNvGraphicFramePr>
            <a:graphicFrameLocks noGrp="1"/>
          </p:cNvGraphicFramePr>
          <p:nvPr>
            <p:ph idx="1"/>
          </p:nvPr>
        </p:nvGraphicFramePr>
        <p:xfrm>
          <a:off x="609600" y="1373188"/>
          <a:ext cx="11174570" cy="5303692"/>
        </p:xfrm>
        <a:graphic>
          <a:graphicData uri="http://schemas.openxmlformats.org/drawingml/2006/table">
            <a:tbl>
              <a:tblPr firstRow="1" firstCol="1">
                <a:tableStyleId>{2D5ABB26-0587-4C30-8999-92F81FD0307C}</a:tableStyleId>
              </a:tblPr>
              <a:tblGrid>
                <a:gridCol w="1068792">
                  <a:extLst>
                    <a:ext uri="{9D8B030D-6E8A-4147-A177-3AD203B41FA5}">
                      <a16:colId xmlns:a16="http://schemas.microsoft.com/office/drawing/2014/main" val="20000"/>
                    </a:ext>
                  </a:extLst>
                </a:gridCol>
                <a:gridCol w="1065096">
                  <a:extLst>
                    <a:ext uri="{9D8B030D-6E8A-4147-A177-3AD203B41FA5}">
                      <a16:colId xmlns:a16="http://schemas.microsoft.com/office/drawing/2014/main" val="20001"/>
                    </a:ext>
                  </a:extLst>
                </a:gridCol>
                <a:gridCol w="1065096">
                  <a:extLst>
                    <a:ext uri="{9D8B030D-6E8A-4147-A177-3AD203B41FA5}">
                      <a16:colId xmlns:a16="http://schemas.microsoft.com/office/drawing/2014/main" val="20002"/>
                    </a:ext>
                  </a:extLst>
                </a:gridCol>
                <a:gridCol w="1065096">
                  <a:extLst>
                    <a:ext uri="{9D8B030D-6E8A-4147-A177-3AD203B41FA5}">
                      <a16:colId xmlns:a16="http://schemas.microsoft.com/office/drawing/2014/main" val="20003"/>
                    </a:ext>
                  </a:extLst>
                </a:gridCol>
                <a:gridCol w="1065096">
                  <a:extLst>
                    <a:ext uri="{9D8B030D-6E8A-4147-A177-3AD203B41FA5}">
                      <a16:colId xmlns:a16="http://schemas.microsoft.com/office/drawing/2014/main" val="20004"/>
                    </a:ext>
                  </a:extLst>
                </a:gridCol>
                <a:gridCol w="1065096">
                  <a:extLst>
                    <a:ext uri="{9D8B030D-6E8A-4147-A177-3AD203B41FA5}">
                      <a16:colId xmlns:a16="http://schemas.microsoft.com/office/drawing/2014/main" val="20005"/>
                    </a:ext>
                  </a:extLst>
                </a:gridCol>
                <a:gridCol w="974658">
                  <a:extLst>
                    <a:ext uri="{9D8B030D-6E8A-4147-A177-3AD203B41FA5}">
                      <a16:colId xmlns:a16="http://schemas.microsoft.com/office/drawing/2014/main" val="20006"/>
                    </a:ext>
                  </a:extLst>
                </a:gridCol>
                <a:gridCol w="208537">
                  <a:extLst>
                    <a:ext uri="{9D8B030D-6E8A-4147-A177-3AD203B41FA5}">
                      <a16:colId xmlns:a16="http://schemas.microsoft.com/office/drawing/2014/main" val="20007"/>
                    </a:ext>
                  </a:extLst>
                </a:gridCol>
                <a:gridCol w="1055400">
                  <a:extLst>
                    <a:ext uri="{9D8B030D-6E8A-4147-A177-3AD203B41FA5}">
                      <a16:colId xmlns:a16="http://schemas.microsoft.com/office/drawing/2014/main" val="20008"/>
                    </a:ext>
                  </a:extLst>
                </a:gridCol>
                <a:gridCol w="1050314">
                  <a:extLst>
                    <a:ext uri="{9D8B030D-6E8A-4147-A177-3AD203B41FA5}">
                      <a16:colId xmlns:a16="http://schemas.microsoft.com/office/drawing/2014/main" val="20009"/>
                    </a:ext>
                  </a:extLst>
                </a:gridCol>
                <a:gridCol w="208537">
                  <a:extLst>
                    <a:ext uri="{9D8B030D-6E8A-4147-A177-3AD203B41FA5}">
                      <a16:colId xmlns:a16="http://schemas.microsoft.com/office/drawing/2014/main" val="20010"/>
                    </a:ext>
                  </a:extLst>
                </a:gridCol>
                <a:gridCol w="1282852">
                  <a:extLst>
                    <a:ext uri="{9D8B030D-6E8A-4147-A177-3AD203B41FA5}">
                      <a16:colId xmlns:a16="http://schemas.microsoft.com/office/drawing/2014/main" val="20011"/>
                    </a:ext>
                  </a:extLst>
                </a:gridCol>
              </a:tblGrid>
              <a:tr h="370840">
                <a:tc>
                  <a:txBody>
                    <a:bodyPr/>
                    <a:lstStyle/>
                    <a:p>
                      <a:r>
                        <a:rPr lang="en-US" sz="1400" dirty="0"/>
                        <a:t>    </a:t>
                      </a:r>
                      <a:r>
                        <a:rPr lang="en-US" sz="1400" b="1" dirty="0"/>
                        <a:t>Output: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400" dirty="0"/>
                        <a:t>source</a:t>
                      </a:r>
                    </a:p>
                    <a:p>
                      <a:r>
                        <a:rPr lang="en-US" sz="1400" dirty="0"/>
                        <a:t>datasets</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400" dirty="0"/>
                        <a:t>source</a:t>
                      </a:r>
                    </a:p>
                    <a:p>
                      <a:r>
                        <a:rPr lang="en-US" sz="1400" dirty="0"/>
                        <a:t>databases</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400" dirty="0"/>
                        <a:t>QC</a:t>
                      </a:r>
                      <a:r>
                        <a:rPr lang="en-US" sz="1400" baseline="0" dirty="0"/>
                        <a:t> source databases</a:t>
                      </a:r>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r>
                        <a:rPr lang="en-US" sz="1400" dirty="0"/>
                        <a:t>merged database</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r>
                        <a:rPr lang="en-US" sz="1400" dirty="0"/>
                        <a:t>inversion</a:t>
                      </a:r>
                      <a:r>
                        <a:rPr lang="en-US" sz="1400" baseline="0" dirty="0"/>
                        <a:t> matrix</a:t>
                      </a:r>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r>
                        <a:rPr lang="en-US" sz="1400" dirty="0"/>
                        <a:t>adjusted</a:t>
                      </a:r>
                      <a:r>
                        <a:rPr lang="en-US" sz="1400" baseline="0" dirty="0"/>
                        <a:t> database</a:t>
                      </a:r>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r>
                        <a:rPr lang="en-US" sz="1400" dirty="0"/>
                        <a:t>Product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472440">
                <a:tc rowSpan="2">
                  <a:txBody>
                    <a:bodyPr/>
                    <a:lstStyle/>
                    <a:p>
                      <a:r>
                        <a:rPr lang="en-US" sz="1400" dirty="0"/>
                        <a:t>     </a:t>
                      </a:r>
                      <a:r>
                        <a:rPr lang="en-US" sz="1400" b="1" dirty="0"/>
                        <a:t>Action:</a:t>
                      </a:r>
                    </a:p>
                    <a:p>
                      <a:endParaRPr lang="en-US" sz="1400" dirty="0"/>
                    </a:p>
                    <a:p>
                      <a:r>
                        <a:rPr lang="en-US" sz="1400" dirty="0"/>
                        <a:t>DS</a:t>
                      </a:r>
                    </a:p>
                    <a:p>
                      <a:r>
                        <a:rPr lang="en-US" sz="1400" dirty="0"/>
                        <a:t>Priority</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rowSpan="2">
                  <a:txBody>
                    <a:bodyPr/>
                    <a:lstStyle/>
                    <a:p>
                      <a:r>
                        <a:rPr lang="en-US" sz="1400" dirty="0"/>
                        <a:t>SDSs</a:t>
                      </a:r>
                    </a:p>
                    <a:p>
                      <a:r>
                        <a:rPr lang="en-US" sz="1400" dirty="0"/>
                        <a:t>collection</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2">
                  <a:txBody>
                    <a:bodyPr/>
                    <a:lstStyle/>
                    <a:p>
                      <a:r>
                        <a:rPr lang="en-US" sz="1400" dirty="0"/>
                        <a:t>conversion into DB format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2">
                  <a:txBody>
                    <a:bodyPr/>
                    <a:lstStyle/>
                    <a:p>
                      <a:r>
                        <a:rPr lang="en-US" sz="1400" dirty="0"/>
                        <a:t>primary QC</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2">
                  <a:txBody>
                    <a:bodyPr/>
                    <a:lstStyle/>
                    <a:p>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2">
                  <a:txBody>
                    <a:bodyPr/>
                    <a:lstStyle/>
                    <a:p>
                      <a:r>
                        <a:rPr lang="en-US" sz="1400" dirty="0"/>
                        <a:t>merging with duplicate control</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3">
                  <a:txBody>
                    <a:bodyPr/>
                    <a:lstStyle/>
                    <a:p>
                      <a:r>
                        <a:rPr lang="en-US" sz="1400" dirty="0"/>
                        <a:t>secondary quality control</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hMerge="1">
                  <a:txBody>
                    <a:bodyPr/>
                    <a:lstStyle/>
                    <a:p>
                      <a:endParaRPr lang="en-US" sz="1400" dirty="0"/>
                    </a:p>
                  </a:txBody>
                  <a:tcP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2" gridSpan="2">
                  <a:txBody>
                    <a:bodyPr/>
                    <a:lstStyle/>
                    <a:p>
                      <a:r>
                        <a:rPr lang="en-US" sz="1400" dirty="0"/>
                        <a:t>Expert</a:t>
                      </a:r>
                      <a:r>
                        <a:rPr lang="en-US" sz="1400" baseline="0" dirty="0"/>
                        <a:t> control and data adjustment</a:t>
                      </a:r>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noFill/>
                  </a:tcPr>
                </a:tc>
                <a:tc rowSpan="2" hMerge="1">
                  <a:txBody>
                    <a:bodyPr/>
                    <a:lstStyle/>
                    <a:p>
                      <a:endParaRPr lang="en-US"/>
                    </a:p>
                  </a:txBody>
                  <a:tcPr/>
                </a:tc>
                <a:tc rowSpan="2">
                  <a:txBody>
                    <a:bodyPr/>
                    <a:lstStyle/>
                    <a:p>
                      <a:r>
                        <a:rPr lang="en-US" sz="1400" dirty="0"/>
                        <a:t>Data upload in exchange formats</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r h="4724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r>
                        <a:rPr lang="en-US" sz="1400" dirty="0"/>
                        <a:t>crossover analysis</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57150" cap="flat" cmpd="sng" algn="ctr">
                      <a:solidFill>
                        <a:srgbClr val="FF0000"/>
                      </a:solidFill>
                      <a:prstDash val="solid"/>
                      <a:round/>
                      <a:headEnd type="none" w="med" len="med"/>
                      <a:tailEnd type="none" w="med" len="med"/>
                    </a:lnB>
                    <a:noFill/>
                  </a:tcPr>
                </a:tc>
                <a:tc hMerge="1">
                  <a:txBody>
                    <a:bodyPr/>
                    <a:lstStyle/>
                    <a:p>
                      <a:endParaRPr lang="en-US"/>
                    </a:p>
                  </a:txBody>
                  <a:tcPr/>
                </a:tc>
                <a:tc>
                  <a:txBody>
                    <a:bodyPr/>
                    <a:lstStyle/>
                    <a:p>
                      <a:r>
                        <a:rPr lang="en-US" sz="1400" dirty="0"/>
                        <a:t>inversion</a:t>
                      </a:r>
                      <a:r>
                        <a:rPr lang="en-US" sz="1400" baseline="0" dirty="0"/>
                        <a:t> analysis</a:t>
                      </a:r>
                      <a:endParaRPr lang="en-US" sz="14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87680">
                <a:tc rowSpan="5">
                  <a:txBody>
                    <a:bodyPr/>
                    <a:lstStyle/>
                    <a:p>
                      <a:r>
                        <a:rPr lang="en-US" sz="1200" b="1" dirty="0">
                          <a:solidFill>
                            <a:srgbClr val="FF0000"/>
                          </a:solidFill>
                        </a:rPr>
                        <a:t>GLODAP</a:t>
                      </a:r>
                    </a:p>
                    <a:p>
                      <a:endParaRPr lang="en-US" sz="1200" dirty="0"/>
                    </a:p>
                    <a:p>
                      <a:r>
                        <a:rPr lang="en-US" sz="1200" b="1" dirty="0">
                          <a:solidFill>
                            <a:srgbClr val="FF0000"/>
                          </a:solidFill>
                        </a:rPr>
                        <a:t>Partners</a:t>
                      </a:r>
                      <a:endParaRPr lang="en-US" sz="1200" b="1" baseline="0" dirty="0">
                        <a:solidFill>
                          <a:srgbClr val="FF0000"/>
                        </a:solidFill>
                      </a:endParaRPr>
                    </a:p>
                    <a:p>
                      <a:r>
                        <a:rPr lang="en-US" sz="1200" baseline="0" dirty="0"/>
                        <a:t>ITP</a:t>
                      </a:r>
                    </a:p>
                    <a:p>
                      <a:r>
                        <a:rPr lang="en-US" sz="1200" baseline="0" dirty="0"/>
                        <a:t>Russian data</a:t>
                      </a:r>
                    </a:p>
                    <a:p>
                      <a:r>
                        <a:rPr lang="en-US" sz="1200" baseline="0" dirty="0"/>
                        <a:t>NABOS</a:t>
                      </a:r>
                      <a:endParaRPr lang="en-US" sz="1200" dirty="0"/>
                    </a:p>
                    <a:p>
                      <a:r>
                        <a:rPr lang="en-US" sz="1200" dirty="0"/>
                        <a:t>ICES</a:t>
                      </a:r>
                    </a:p>
                    <a:p>
                      <a:r>
                        <a:rPr lang="en-US" sz="1200" dirty="0"/>
                        <a:t>ARGO</a:t>
                      </a:r>
                    </a:p>
                    <a:p>
                      <a:r>
                        <a:rPr lang="en-US" sz="1200" dirty="0" err="1"/>
                        <a:t>IQuOD</a:t>
                      </a:r>
                      <a:endParaRPr lang="en-US" sz="1200" dirty="0"/>
                    </a:p>
                    <a:p>
                      <a:r>
                        <a:rPr lang="en-US" sz="1200" dirty="0"/>
                        <a:t>WOD18</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5">
                  <a:txBody>
                    <a:bodyPr/>
                    <a:lstStyle/>
                    <a:p>
                      <a:r>
                        <a:rPr lang="en-US" sz="1200" dirty="0"/>
                        <a:t>Reference</a:t>
                      </a:r>
                    </a:p>
                    <a:p>
                      <a:endParaRPr lang="en-US" sz="1200" dirty="0"/>
                    </a:p>
                    <a:p>
                      <a:r>
                        <a:rPr lang="en-US" sz="1200" dirty="0"/>
                        <a:t>SDS-1</a:t>
                      </a:r>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SDS-N</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5">
                  <a:txBody>
                    <a:bodyPr/>
                    <a:lstStyle/>
                    <a:p>
                      <a:pPr algn="ctr"/>
                      <a:r>
                        <a:rPr lang="en-US" sz="1200" b="1" dirty="0"/>
                        <a:t>----&gt;</a:t>
                      </a:r>
                    </a:p>
                    <a:p>
                      <a:pPr algn="ctr"/>
                      <a:endParaRPr lang="en-US" sz="1200" b="1" dirty="0"/>
                    </a:p>
                    <a:p>
                      <a:pPr algn="ctr"/>
                      <a:r>
                        <a:rPr lang="en-US" sz="1200" b="1" dirty="0"/>
                        <a:t>----&gt;</a:t>
                      </a:r>
                    </a:p>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r>
                        <a:rPr lang="en-US" sz="1200" b="1" dirty="0"/>
                        <a:t>----&gt;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5">
                  <a:txBody>
                    <a:bodyPr/>
                    <a:lstStyle/>
                    <a:p>
                      <a:r>
                        <a:rPr lang="en-US" sz="1200" b="0" dirty="0"/>
                        <a:t>No</a:t>
                      </a:r>
                    </a:p>
                    <a:p>
                      <a:endParaRPr lang="en-US" sz="1200" b="0" dirty="0"/>
                    </a:p>
                    <a:p>
                      <a:r>
                        <a:rPr lang="en-US" sz="1200" b="0" dirty="0"/>
                        <a:t>DB-1</a:t>
                      </a:r>
                    </a:p>
                    <a:p>
                      <a:endParaRPr lang="en-US" sz="1200" b="0" dirty="0"/>
                    </a:p>
                    <a:p>
                      <a:endParaRPr lang="en-US" sz="1200" b="0" dirty="0"/>
                    </a:p>
                    <a:p>
                      <a:endParaRPr lang="en-US" sz="1200" b="0" dirty="0"/>
                    </a:p>
                    <a:p>
                      <a:endParaRPr lang="en-US" sz="1200" b="0" dirty="0"/>
                    </a:p>
                    <a:p>
                      <a:endParaRPr lang="en-US" sz="1200" b="0" dirty="0"/>
                    </a:p>
                    <a:p>
                      <a:endParaRPr lang="en-US" sz="1200" b="0" dirty="0"/>
                    </a:p>
                    <a:p>
                      <a:r>
                        <a:rPr lang="en-US" sz="1200" b="0" dirty="0"/>
                        <a:t>DB-N</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5">
                  <a:txBody>
                    <a:bodyPr/>
                    <a:lstStyle/>
                    <a:p>
                      <a:endParaRPr lang="en-US" sz="1200" baseline="0" dirty="0"/>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DB-1</a:t>
                      </a:r>
                      <a:r>
                        <a:rPr lang="en-US" sz="1200" baseline="30000" dirty="0"/>
                        <a:t>QC</a:t>
                      </a:r>
                      <a:r>
                        <a:rPr lang="en-US" sz="120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DB-N</a:t>
                      </a:r>
                      <a:r>
                        <a:rPr lang="en-US" sz="1200" baseline="30000" dirty="0"/>
                        <a:t>QC</a:t>
                      </a:r>
                      <a:r>
                        <a:rPr lang="en-US" sz="1200" baseline="0" dirty="0"/>
                        <a:t> </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row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----&gt;</a:t>
                      </a:r>
                    </a:p>
                    <a:p>
                      <a:pPr algn="ctr"/>
                      <a:endParaRPr lang="en-US" sz="12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----&gt;</a:t>
                      </a:r>
                    </a:p>
                    <a:p>
                      <a:pPr algn="ctr"/>
                      <a:endParaRPr lang="en-US" sz="1200" dirty="0"/>
                    </a:p>
                    <a:p>
                      <a:pPr algn="ctr"/>
                      <a:r>
                        <a:rPr lang="en-US" sz="1200" b="1" dirty="0">
                          <a:solidFill>
                            <a:srgbClr val="FF0000"/>
                          </a:solidFill>
                        </a:rPr>
                        <a:t>Priority for the first-hand datasets</a:t>
                      </a:r>
                    </a:p>
                    <a:p>
                      <a:pPr algn="ctr"/>
                      <a:endParaRPr lang="en-US" sz="12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t>----&gt;</a:t>
                      </a:r>
                    </a:p>
                  </a:txBody>
                  <a:tcPr marT="36000" marB="36000">
                    <a:lnL w="3175" cap="flat" cmpd="sng" algn="ctr">
                      <a:solidFill>
                        <a:schemeClr val="accent6"/>
                      </a:solidFill>
                      <a:prstDash val="solid"/>
                      <a:round/>
                      <a:headEnd type="none" w="med" len="med"/>
                      <a:tailEnd type="none" w="med" len="med"/>
                    </a:lnL>
                    <a:lnR w="57150" cap="flat" cmpd="sng" algn="ctr">
                      <a:solidFill>
                        <a:srgbClr val="FF0000"/>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ctr"/>
                      <a:r>
                        <a:rPr lang="en-US" sz="1200" b="1" dirty="0">
                          <a:solidFill>
                            <a:srgbClr val="FF0000"/>
                          </a:solidFill>
                        </a:rPr>
                        <a:t>RDS</a:t>
                      </a:r>
                    </a:p>
                  </a:txBody>
                  <a:tcPr marT="36000" marB="36000">
                    <a:lnL w="57150" cap="flat" cmpd="sng" algn="ctr">
                      <a:solidFill>
                        <a:srgbClr val="FF0000"/>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rgbClr val="FF0000"/>
                      </a:solidFill>
                      <a:prstDash val="sysDash"/>
                      <a:round/>
                      <a:headEnd type="none" w="med" len="med"/>
                      <a:tailEnd type="none" w="med" len="med"/>
                    </a:lnB>
                    <a:noFill/>
                  </a:tcPr>
                </a:tc>
                <a:tc>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rgbClr val="FF0000"/>
                      </a:solidFill>
                      <a:prstDash val="solid"/>
                      <a:round/>
                      <a:headEnd type="none" w="med" len="med"/>
                      <a:tailEnd type="none" w="med" len="med"/>
                    </a:lnT>
                    <a:lnB w="3175" cap="flat" cmpd="sng" algn="ctr">
                      <a:solidFill>
                        <a:schemeClr val="accent6"/>
                      </a:solidFill>
                      <a:prstDash val="solid"/>
                      <a:round/>
                      <a:headEnd type="none" w="med" len="med"/>
                      <a:tailEnd type="none" w="med" len="med"/>
                    </a:lnB>
                    <a:solidFill>
                      <a:srgbClr val="FF0000"/>
                    </a:solidFill>
                  </a:tcPr>
                </a:tc>
                <a:tc rowSpan="5">
                  <a:txBody>
                    <a:bodyPr/>
                    <a:lstStyle/>
                    <a:p>
                      <a:endParaRPr lang="en-US" sz="1200" dirty="0"/>
                    </a:p>
                  </a:txBody>
                  <a:tcPr marT="36000" marB="36000">
                    <a:lnL w="3175"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RDS</a:t>
                      </a:r>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accent6"/>
                      </a:solidFill>
                      <a:prstDash val="sysDash"/>
                      <a:round/>
                      <a:headEnd type="none" w="med" len="med"/>
                      <a:tailEnd type="none" w="med" len="med"/>
                    </a:lnB>
                    <a:noFill/>
                  </a:tcPr>
                </a:tc>
                <a:tc rowSpan="2">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8100" cap="flat" cmpd="sng" algn="ctr">
                      <a:solidFill>
                        <a:schemeClr val="accent6"/>
                      </a:solidFill>
                      <a:prstDash val="sysDash"/>
                      <a:round/>
                      <a:headEnd type="none" w="med" len="med"/>
                      <a:tailEnd type="none" w="med" len="med"/>
                    </a:lnB>
                    <a:solidFill>
                      <a:srgbClr val="0070C0"/>
                    </a:solidFill>
                  </a:tcPr>
                </a:tc>
                <a:tc rowSpan="5">
                  <a:txBody>
                    <a:bodyPr/>
                    <a:lstStyle/>
                    <a:p>
                      <a:endParaRPr lang="en-US" sz="1200" dirty="0"/>
                    </a:p>
                    <a:p>
                      <a:endParaRPr lang="en-US" sz="1200"/>
                    </a:p>
                    <a:p>
                      <a:endParaRPr lang="en-US" sz="1200" dirty="0"/>
                    </a:p>
                    <a:p>
                      <a:r>
                        <a:rPr lang="en-US" sz="1200" b="1" dirty="0">
                          <a:solidFill>
                            <a:srgbClr val="FF0000"/>
                          </a:solidFill>
                        </a:rPr>
                        <a:t>COMFORT dataset </a:t>
                      </a:r>
                    </a:p>
                    <a:p>
                      <a:r>
                        <a:rPr lang="en-US" sz="1200" b="1" dirty="0">
                          <a:solidFill>
                            <a:srgbClr val="FF0000"/>
                          </a:solidFill>
                        </a:rPr>
                        <a:t>for distribution</a:t>
                      </a:r>
                      <a:r>
                        <a:rPr lang="en-US" sz="1200" b="1" baseline="0" dirty="0">
                          <a:solidFill>
                            <a:srgbClr val="FF0000"/>
                          </a:solidFill>
                        </a:rPr>
                        <a:t> and analysis</a:t>
                      </a:r>
                      <a:endParaRPr lang="en-US" sz="1200" b="1" dirty="0">
                        <a:solidFill>
                          <a:srgbClr val="FF0000"/>
                        </a:solidFill>
                      </a:endParaRP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3"/>
                  </a:ext>
                </a:extLst>
              </a:tr>
              <a:tr h="4876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rPr>
                        <a:t>DS-1</a:t>
                      </a:r>
                      <a:r>
                        <a:rPr lang="en-US" sz="1200" b="1" baseline="30000" dirty="0">
                          <a:solidFill>
                            <a:schemeClr val="accent6"/>
                          </a:solidFill>
                        </a:rPr>
                        <a:t>QDC</a:t>
                      </a:r>
                      <a:r>
                        <a:rPr lang="en-US" sz="1200" b="1" baseline="0" dirty="0"/>
                        <a:t> </a:t>
                      </a:r>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noFill/>
                  </a:tcPr>
                </a:tc>
                <a:tc rowSpan="4">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solidFill>
                      <a:srgbClr val="0070C0"/>
                    </a:solidFill>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rPr>
                        <a:t>DS-2</a:t>
                      </a:r>
                      <a:r>
                        <a:rPr lang="en-US" sz="1200" b="1" baseline="30000" dirty="0">
                          <a:solidFill>
                            <a:schemeClr val="accent6"/>
                          </a:solidFill>
                        </a:rPr>
                        <a:t>QDCA</a:t>
                      </a:r>
                      <a:endParaRPr lang="en-US" sz="1200" b="1" dirty="0">
                        <a:solidFill>
                          <a:schemeClr val="accent6"/>
                        </a:solidFill>
                      </a:endParaRPr>
                    </a:p>
                    <a:p>
                      <a:pPr algn="ctr"/>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38100" cap="flat" cmpd="sng" algn="ctr">
                      <a:solidFill>
                        <a:schemeClr val="accent6"/>
                      </a:solidFill>
                      <a:prstDash val="sysDash"/>
                      <a:round/>
                      <a:headEnd type="none" w="med" len="med"/>
                      <a:tailEnd type="none" w="med" len="med"/>
                    </a:lnB>
                    <a:noFill/>
                  </a:tcPr>
                </a:tc>
                <a:tc vMerge="1">
                  <a:txBody>
                    <a:bodyPr/>
                    <a:lstStyle/>
                    <a:p>
                      <a:endParaRPr lang="en-US" sz="1400" dirty="0"/>
                    </a:p>
                  </a:txBody>
                  <a:tcPr>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4"/>
                  </a:ext>
                </a:extLst>
              </a:tr>
              <a:tr h="4876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rPr>
                        <a:t>DS-2</a:t>
                      </a:r>
                      <a:r>
                        <a:rPr lang="en-US" sz="1200" b="1" baseline="30000" dirty="0">
                          <a:solidFill>
                            <a:schemeClr val="accent6"/>
                          </a:solidFill>
                        </a:rPr>
                        <a:t>QDC</a:t>
                      </a:r>
                      <a:endParaRPr lang="en-US" sz="1200" b="1" dirty="0">
                        <a:solidFill>
                          <a:schemeClr val="accent6"/>
                        </a:solidFill>
                      </a:endParaRPr>
                    </a:p>
                    <a:p>
                      <a:pPr algn="ctr"/>
                      <a:endParaRPr lang="en-US" sz="1200" b="1" dirty="0">
                        <a:solidFill>
                          <a:schemeClr val="accent6"/>
                        </a:solidFill>
                      </a:endParaRPr>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no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accent6"/>
                          </a:solidFill>
                        </a:rPr>
                        <a:t>DS-2</a:t>
                      </a:r>
                      <a:r>
                        <a:rPr lang="en-US" sz="1200" b="1" baseline="30000" dirty="0">
                          <a:solidFill>
                            <a:schemeClr val="accent6"/>
                          </a:solidFill>
                        </a:rPr>
                        <a:t>QDCA</a:t>
                      </a:r>
                      <a:endParaRPr lang="en-US" sz="1200" b="1" dirty="0">
                        <a:solidFill>
                          <a:schemeClr val="accent6"/>
                        </a:solidFill>
                      </a:endParaRPr>
                    </a:p>
                    <a:p>
                      <a:pPr algn="ctr"/>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38100" cap="flat" cmpd="sng" algn="ctr">
                      <a:solidFill>
                        <a:schemeClr val="accent6"/>
                      </a:solidFill>
                      <a:prstDash val="sysDash"/>
                      <a:round/>
                      <a:headEnd type="none" w="med" len="med"/>
                      <a:tailEnd type="none" w="med" len="med"/>
                    </a:lnB>
                    <a:noFill/>
                  </a:tcPr>
                </a:tc>
                <a:tc>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38100" cap="flat" cmpd="sng" algn="ctr">
                      <a:solidFill>
                        <a:schemeClr val="accent6"/>
                      </a:solidFill>
                      <a:prstDash val="sysDash"/>
                      <a:round/>
                      <a:headEnd type="none" w="med" len="med"/>
                      <a:tailEnd type="none" w="med" len="med"/>
                    </a:lnB>
                    <a:solidFill>
                      <a:srgbClr val="0070C0"/>
                    </a:solidFill>
                  </a:tcPr>
                </a:tc>
                <a:tc vMerge="1">
                  <a:txBody>
                    <a:bodyPr/>
                    <a:lstStyle/>
                    <a:p>
                      <a:endParaRPr lang="en-US"/>
                    </a:p>
                  </a:txBody>
                  <a:tcPr/>
                </a:tc>
                <a:extLst>
                  <a:ext uri="{0D108BD9-81ED-4DB2-BD59-A6C34878D82A}">
                    <a16:rowId xmlns:a16="http://schemas.microsoft.com/office/drawing/2014/main" val="10005"/>
                  </a:ext>
                </a:extLst>
              </a:tr>
              <a:tr h="2927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no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38100" cap="flat" cmpd="sng" algn="ctr">
                      <a:solidFill>
                        <a:schemeClr val="accent6"/>
                      </a:solidFill>
                      <a:prstDash val="sysDash"/>
                      <a:round/>
                      <a:headEnd type="none" w="med" len="med"/>
                      <a:tailEnd type="none" w="med" len="med"/>
                    </a:lnB>
                    <a:noFill/>
                  </a:tcPr>
                </a:tc>
                <a:tc rowSpan="2">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57150" cap="flat" cmpd="sng" algn="ctr">
                      <a:solidFill>
                        <a:schemeClr val="accent6"/>
                      </a:solidFill>
                      <a:prstDash val="solid"/>
                      <a:round/>
                      <a:headEnd type="none" w="med" len="med"/>
                      <a:tailEnd type="none" w="med" len="med"/>
                    </a:lnB>
                    <a:solidFill>
                      <a:srgbClr val="0070C0"/>
                    </a:solidFill>
                  </a:tcPr>
                </a:tc>
                <a:tc vMerge="1">
                  <a:txBody>
                    <a:bodyPr/>
                    <a:lstStyle/>
                    <a:p>
                      <a:endParaRPr lang="en-US"/>
                    </a:p>
                  </a:txBody>
                  <a:tcPr/>
                </a:tc>
                <a:extLst>
                  <a:ext uri="{0D108BD9-81ED-4DB2-BD59-A6C34878D82A}">
                    <a16:rowId xmlns:a16="http://schemas.microsoft.com/office/drawing/2014/main" val="10006"/>
                  </a:ext>
                </a:extLst>
              </a:tr>
              <a:tr h="2779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dirty="0">
                          <a:solidFill>
                            <a:schemeClr val="accent6"/>
                          </a:solidFill>
                        </a:rPr>
                        <a:t>DS-N</a:t>
                      </a:r>
                      <a:r>
                        <a:rPr lang="en-US" sz="1200" b="1" baseline="30000" dirty="0">
                          <a:solidFill>
                            <a:schemeClr val="accent6"/>
                          </a:solidFill>
                        </a:rPr>
                        <a:t>QDC</a:t>
                      </a:r>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rgbClr val="FF0000"/>
                      </a:solidFill>
                      <a:prstDash val="sysDash"/>
                      <a:round/>
                      <a:headEnd type="none" w="med" len="med"/>
                      <a:tailEnd type="none" w="med" len="med"/>
                    </a:lnT>
                    <a:lnB w="57150" cap="flat" cmpd="sng" algn="ctr">
                      <a:solidFill>
                        <a:schemeClr val="accent6"/>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algn="ctr"/>
                      <a:r>
                        <a:rPr lang="en-US" sz="1200" b="1" dirty="0">
                          <a:solidFill>
                            <a:schemeClr val="accent6"/>
                          </a:solidFill>
                        </a:rPr>
                        <a:t>DS-2</a:t>
                      </a:r>
                      <a:r>
                        <a:rPr lang="en-US" sz="1200" b="1" baseline="30000" dirty="0">
                          <a:solidFill>
                            <a:schemeClr val="accent6"/>
                          </a:solidFill>
                        </a:rPr>
                        <a:t>QDCA</a:t>
                      </a:r>
                      <a:endParaRPr lang="en-US" sz="1200" dirty="0"/>
                    </a:p>
                  </a:txBody>
                  <a:tcPr marT="36000" marB="36000">
                    <a:lnL w="57150"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8100" cap="flat" cmpd="sng" algn="ctr">
                      <a:solidFill>
                        <a:schemeClr val="accent6"/>
                      </a:solidFill>
                      <a:prstDash val="sysDash"/>
                      <a:round/>
                      <a:headEnd type="none" w="med" len="med"/>
                      <a:tailEnd type="none" w="med" len="med"/>
                    </a:lnT>
                    <a:lnB w="57150" cap="flat" cmpd="sng" algn="ctr">
                      <a:solidFill>
                        <a:schemeClr val="accent6"/>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7629824"/>
                  </a:ext>
                </a:extLst>
              </a:tr>
              <a:tr h="370840">
                <a:tc>
                  <a:txBody>
                    <a:bodyPr/>
                    <a:lstStyle/>
                    <a:p>
                      <a:r>
                        <a:rPr lang="en-US" sz="1200" b="1" dirty="0"/>
                        <a:t>QF:</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200" dirty="0" err="1"/>
                        <a:t>iDS_QF</a:t>
                      </a:r>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ctr"/>
                      <a:endParaRPr lang="en-US" sz="1200" b="1"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200" dirty="0"/>
                        <a:t>+</a:t>
                      </a:r>
                      <a:r>
                        <a:rPr lang="en-US" sz="1200" dirty="0" err="1"/>
                        <a:t>pQC_QF</a:t>
                      </a:r>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endParaRPr lang="en-US" sz="1200" baseline="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ctr"/>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r>
                        <a:rPr lang="en-US" sz="1200" dirty="0"/>
                        <a:t>+</a:t>
                      </a:r>
                      <a:r>
                        <a:rPr lang="en-US" sz="1200" dirty="0" err="1"/>
                        <a:t>sQC_QF</a:t>
                      </a:r>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r>
                        <a:rPr lang="en-US" sz="1200" dirty="0"/>
                        <a:t> WOCE_QF</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1200" b="1" dirty="0"/>
                        <a:t>Format: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200" dirty="0"/>
                        <a:t>different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200" dirty="0"/>
                        <a:t>DB</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r>
                        <a:rPr lang="en-US" sz="1200" dirty="0"/>
                        <a:t>DB</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r>
                        <a:rPr lang="en-US" sz="1200" dirty="0"/>
                        <a:t>DB</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endParaRPr lang="en-US" sz="1200"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2">
                  <a:txBody>
                    <a:bodyPr/>
                    <a:lstStyle/>
                    <a:p>
                      <a:r>
                        <a:rPr lang="en-US" sz="1200" dirty="0"/>
                        <a:t>DB</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a:txBody>
                    <a:bodyPr/>
                    <a:lstStyle/>
                    <a:p>
                      <a:r>
                        <a:rPr lang="en-US" sz="1200" dirty="0" err="1"/>
                        <a:t>WOCE,netCDF</a:t>
                      </a:r>
                      <a:r>
                        <a:rPr lang="en-US" sz="1200" dirty="0"/>
                        <a: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9"/>
                  </a:ext>
                </a:extLst>
              </a:tr>
              <a:tr h="218880">
                <a:tc>
                  <a:txBody>
                    <a:bodyPr/>
                    <a:lstStyle/>
                    <a:p>
                      <a:r>
                        <a:rPr lang="en-US" sz="1200" b="1" dirty="0"/>
                        <a:t>Core variables:</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11">
                  <a:txBody>
                    <a:bodyPr/>
                    <a:lstStyle/>
                    <a:p>
                      <a:r>
                        <a:rPr lang="en-US" sz="1200" b="1" dirty="0"/>
                        <a:t>salinity,  oxygen,  nitrate,  silicate,  phosphate,  dissolved inorganic carbon,   total alkalinity,  pH,  CFC-11, CFC-12, CFC-113, and CCl4</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hMerge="1">
                  <a:txBody>
                    <a:bodyPr/>
                    <a:lstStyle/>
                    <a:p>
                      <a:endParaRPr lang="en-US" sz="1200" dirty="0"/>
                    </a:p>
                  </a:txBody>
                  <a:tcPr marT="18000" marB="18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10"/>
                  </a:ext>
                </a:extLst>
              </a:tr>
              <a:tr h="218880">
                <a:tc>
                  <a:txBody>
                    <a:bodyPr/>
                    <a:lstStyle/>
                    <a:p>
                      <a:r>
                        <a:rPr lang="en-US" sz="1200" b="1" dirty="0"/>
                        <a:t>Data use statement:</a:t>
                      </a:r>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gridSpan="1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row data submitted to the project are in the public domain if three years have passed after the measurements. Before this deadline they are available in agreement with the principal investigator.</a:t>
                      </a:r>
                    </a:p>
                    <a:p>
                      <a:endParaRPr lang="en-US" sz="1200" b="1" dirty="0"/>
                    </a:p>
                  </a:txBody>
                  <a:tcPr marT="36000" marB="3600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5412903"/>
                  </a:ext>
                </a:extLst>
              </a:tr>
            </a:tbl>
          </a:graphicData>
        </a:graphic>
      </p:graphicFrame>
      <p:sp>
        <p:nvSpPr>
          <p:cNvPr id="12" name="Стрелка влево 11"/>
          <p:cNvSpPr/>
          <p:nvPr/>
        </p:nvSpPr>
        <p:spPr>
          <a:xfrm>
            <a:off x="8229601" y="2983304"/>
            <a:ext cx="489204"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392" y="4335483"/>
            <a:ext cx="506413"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Прямая соединительная линия 13"/>
          <p:cNvCxnSpPr>
            <a:stCxn id="12" idx="3"/>
            <a:endCxn id="1026" idx="3"/>
          </p:cNvCxnSpPr>
          <p:nvPr/>
        </p:nvCxnSpPr>
        <p:spPr>
          <a:xfrm>
            <a:off x="8718805" y="3104462"/>
            <a:ext cx="0" cy="1358815"/>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49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DB12-8A6A-4143-8326-D4E4BDCCA1EA}"/>
              </a:ext>
            </a:extLst>
          </p:cNvPr>
          <p:cNvSpPr>
            <a:spLocks noGrp="1"/>
          </p:cNvSpPr>
          <p:nvPr>
            <p:ph type="title"/>
          </p:nvPr>
        </p:nvSpPr>
        <p:spPr>
          <a:xfrm>
            <a:off x="690664" y="459476"/>
            <a:ext cx="8528746" cy="635000"/>
          </a:xfrm>
        </p:spPr>
        <p:txBody>
          <a:bodyPr>
            <a:normAutofit fontScale="90000"/>
          </a:bodyPr>
          <a:lstStyle/>
          <a:p>
            <a:r>
              <a:rPr lang="en-US" sz="2700" dirty="0">
                <a:solidFill>
                  <a:srgbClr val="FF0000"/>
                </a:solidFill>
                <a:latin typeface="Arial Black" panose="020B0A04020102020204" pitchFamily="34" charset="0"/>
              </a:rPr>
              <a:t>Data sources</a:t>
            </a:r>
            <a:br>
              <a:rPr lang="en-US" dirty="0"/>
            </a:br>
            <a:endParaRPr lang="en-US" dirty="0"/>
          </a:p>
        </p:txBody>
      </p:sp>
      <p:graphicFrame>
        <p:nvGraphicFramePr>
          <p:cNvPr id="9" name="Object 8">
            <a:extLst>
              <a:ext uri="{FF2B5EF4-FFF2-40B4-BE49-F238E27FC236}">
                <a16:creationId xmlns:a16="http://schemas.microsoft.com/office/drawing/2014/main" id="{7BABCD0E-C7E1-4F3F-AD23-4B7AC88FE2F3}"/>
              </a:ext>
            </a:extLst>
          </p:cNvPr>
          <p:cNvGraphicFramePr>
            <a:graphicFrameLocks noChangeAspect="1"/>
          </p:cNvGraphicFramePr>
          <p:nvPr>
            <p:extLst>
              <p:ext uri="{D42A27DB-BD31-4B8C-83A1-F6EECF244321}">
                <p14:modId xmlns:p14="http://schemas.microsoft.com/office/powerpoint/2010/main" val="2748331534"/>
              </p:ext>
            </p:extLst>
          </p:nvPr>
        </p:nvGraphicFramePr>
        <p:xfrm>
          <a:off x="1950498" y="1094476"/>
          <a:ext cx="7588890" cy="3137169"/>
        </p:xfrm>
        <a:graphic>
          <a:graphicData uri="http://schemas.openxmlformats.org/presentationml/2006/ole">
            <mc:AlternateContent xmlns:mc="http://schemas.openxmlformats.org/markup-compatibility/2006">
              <mc:Choice xmlns:v="urn:schemas-microsoft-com:vml" Requires="v">
                <p:oleObj spid="_x0000_s3106" name="Worksheet" r:id="rId3" imgW="4884597" imgH="2019450" progId="Excel.Sheet.12">
                  <p:embed/>
                </p:oleObj>
              </mc:Choice>
              <mc:Fallback>
                <p:oleObj name="Worksheet" r:id="rId3" imgW="4884597" imgH="2019450" progId="Excel.Sheet.12">
                  <p:embed/>
                  <p:pic>
                    <p:nvPicPr>
                      <p:cNvPr id="0" name=""/>
                      <p:cNvPicPr/>
                      <p:nvPr/>
                    </p:nvPicPr>
                    <p:blipFill>
                      <a:blip r:embed="rId4"/>
                      <a:stretch>
                        <a:fillRect/>
                      </a:stretch>
                    </p:blipFill>
                    <p:spPr>
                      <a:xfrm>
                        <a:off x="1950498" y="1094476"/>
                        <a:ext cx="7588890" cy="3137169"/>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6AE2D2F-B3A2-468F-9FEB-C3FD41B11B98}"/>
              </a:ext>
            </a:extLst>
          </p:cNvPr>
          <p:cNvSpPr txBox="1"/>
          <p:nvPr/>
        </p:nvSpPr>
        <p:spPr>
          <a:xfrm>
            <a:off x="9665190" y="2509171"/>
            <a:ext cx="22680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Black" panose="020B0A04020102020204" pitchFamily="34" charset="0"/>
              </a:rPr>
              <a:t>WOD / ICES/ </a:t>
            </a:r>
            <a:r>
              <a:rPr kumimoji="0" lang="en-US" sz="1400" b="1" i="0" u="none" strike="noStrike" kern="1200" cap="none" spc="0" normalizeH="0" baseline="0" noProof="0" dirty="0" err="1">
                <a:ln>
                  <a:noFill/>
                </a:ln>
                <a:solidFill>
                  <a:srgbClr val="0070C0"/>
                </a:solidFill>
                <a:effectLst/>
                <a:uLnTx/>
                <a:uFillTx/>
                <a:latin typeface="Arial Black" panose="020B0A04020102020204" pitchFamily="34" charset="0"/>
              </a:rPr>
              <a:t>IQuOD</a:t>
            </a:r>
            <a:r>
              <a:rPr kumimoji="0" lang="en-US" sz="1400" b="1" i="0" u="none" strike="noStrike" kern="1200" cap="none" spc="0" normalizeH="0" baseline="0" noProof="0" dirty="0">
                <a:ln>
                  <a:noFill/>
                </a:ln>
                <a:solidFill>
                  <a:srgbClr val="0070C0"/>
                </a:solidFill>
                <a:effectLst/>
                <a:uLnTx/>
                <a:uFillTx/>
                <a:latin typeface="Arial Black" panose="020B0A04020102020204" pitchFamily="34" charset="0"/>
              </a:rPr>
              <a:t> ?</a:t>
            </a:r>
            <a:endParaRPr kumimoji="0" lang="nb-NO" sz="1400" b="1" i="0" u="none" strike="noStrike" kern="1200" cap="none" spc="0" normalizeH="0" baseline="0" noProof="0" dirty="0">
              <a:ln>
                <a:noFill/>
              </a:ln>
              <a:solidFill>
                <a:srgbClr val="0070C0"/>
              </a:solidFill>
              <a:effectLst/>
              <a:uLnTx/>
              <a:uFillTx/>
              <a:latin typeface="Arial Black" panose="020B0A04020102020204" pitchFamily="34" charset="0"/>
            </a:endParaRPr>
          </a:p>
        </p:txBody>
      </p:sp>
      <p:sp>
        <p:nvSpPr>
          <p:cNvPr id="3" name="TextBox 2">
            <a:extLst>
              <a:ext uri="{FF2B5EF4-FFF2-40B4-BE49-F238E27FC236}">
                <a16:creationId xmlns:a16="http://schemas.microsoft.com/office/drawing/2014/main" id="{9B75D3C8-9064-450B-8C71-639C8EBB3FA5}"/>
              </a:ext>
            </a:extLst>
          </p:cNvPr>
          <p:cNvSpPr txBox="1"/>
          <p:nvPr/>
        </p:nvSpPr>
        <p:spPr>
          <a:xfrm>
            <a:off x="1702341" y="4982794"/>
            <a:ext cx="9562290"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GLODAP	The Global Ocean Data Analysis Project (GLODAPv2.2019)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5"/>
              </a:rPr>
              <a:t>https://www.nodc.noaa.gov/ocads/oceans/GLODAPv2_2019/</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ITP		Ice-Tethered Profiler </a:t>
            </a:r>
            <a:r>
              <a:rPr lang="en-US" sz="1000" b="1" dirty="0">
                <a:solidFill>
                  <a:srgbClr val="0070C0"/>
                </a:solidFill>
                <a:latin typeface="Arial Black" panose="020B0A04020102020204" pitchFamily="34" charset="0"/>
                <a:hlinkClick r:id="rId6"/>
              </a:rPr>
              <a:t>https://www.whoi.edu/page.do?pid=20756</a:t>
            </a:r>
            <a:endParaRPr lang="en-US" sz="1000" b="1" dirty="0">
              <a:solidFill>
                <a:srgbClr val="0070C0"/>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GODAR	Global Oceanographic Data Archaeology and Rescue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7"/>
              </a:rPr>
              <a:t>https://www.nodc.noaa.gov/about/international_godar.html</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ARGO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8"/>
              </a:rPr>
              <a:t>http://www.argodatamgt.org/Access-to-data/Argo-DOI-Digital-Object-Identifier</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WOD18	WORLD OCEAN DATABASE 2018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9"/>
              </a:rPr>
              <a:t>https://www.nodc.noaa.gov/OC5/WOD/pr_wod.html</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OCADS	Ocean Carbon Data System </a:t>
            </a:r>
            <a:r>
              <a:rPr lang="en-US" sz="1000" b="1" dirty="0">
                <a:solidFill>
                  <a:srgbClr val="0070C0"/>
                </a:solidFill>
                <a:latin typeface="Arial Black" panose="020B0A04020102020204" pitchFamily="34" charset="0"/>
                <a:hlinkClick r:id="rId10"/>
              </a:rPr>
              <a:t>https://www.nodc.noaa.gov/ocads/</a:t>
            </a:r>
            <a:endParaRPr lang="en-US" sz="1000" b="1" dirty="0">
              <a:solidFill>
                <a:srgbClr val="0070C0"/>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PANGAEA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11"/>
              </a:rPr>
              <a:t>https://www.pangaea.de/</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NABOS	Nansen and Amundsen Basins Observational System </a:t>
            </a:r>
            <a:r>
              <a:rPr lang="en-US" sz="1000" b="1" dirty="0">
                <a:solidFill>
                  <a:srgbClr val="0070C0"/>
                </a:solidFill>
                <a:latin typeface="Arial Black" panose="020B0A04020102020204" pitchFamily="34" charset="0"/>
                <a:hlinkClick r:id="rId12"/>
              </a:rPr>
              <a:t>https://uaf-iarc.org/nabos-cruises/</a:t>
            </a:r>
            <a:endParaRPr lang="en-US" sz="1000" b="1" dirty="0">
              <a:solidFill>
                <a:srgbClr val="0070C0"/>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OMG		Ocean Melting Greenland </a:t>
            </a: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hlinkClick r:id="rId13"/>
              </a:rPr>
              <a:t>https://omg.jpl.nasa.gov/portal/</a:t>
            </a: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NERSC	</a:t>
            </a:r>
            <a:r>
              <a:rPr lang="en-US" sz="1000" b="1" dirty="0">
                <a:solidFill>
                  <a:srgbClr val="0070C0"/>
                </a:solidFill>
                <a:latin typeface="Arial Black" panose="020B0A04020102020204" pitchFamily="34" charset="0"/>
                <a:hlinkClick r:id="rId14"/>
              </a:rPr>
              <a:t>https://www.nersc.no/news/unique-oceanographic-observations-jotun-arctic-survey-east-greenland-fjord</a:t>
            </a:r>
            <a:endParaRPr lang="en-US" sz="1000" b="1" dirty="0">
              <a:solidFill>
                <a:srgbClr val="0070C0"/>
              </a:solidFill>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endParaRPr>
          </a:p>
        </p:txBody>
      </p:sp>
      <p:sp>
        <p:nvSpPr>
          <p:cNvPr id="4" name="TextBox 3">
            <a:extLst>
              <a:ext uri="{FF2B5EF4-FFF2-40B4-BE49-F238E27FC236}">
                <a16:creationId xmlns:a16="http://schemas.microsoft.com/office/drawing/2014/main" id="{EB69DE1B-7E93-400F-AA49-6B6DCE70485A}"/>
              </a:ext>
            </a:extLst>
          </p:cNvPr>
          <p:cNvSpPr txBox="1"/>
          <p:nvPr/>
        </p:nvSpPr>
        <p:spPr>
          <a:xfrm>
            <a:off x="9762467" y="4431939"/>
            <a:ext cx="22680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latin typeface="Arial Black" panose="020B0A04020102020204" pitchFamily="34" charset="0"/>
              </a:rPr>
              <a:t>Original units</a:t>
            </a:r>
            <a:r>
              <a:rPr kumimoji="0" lang="en-US" sz="1400" b="1" i="0" u="none" strike="noStrike" kern="1200" cap="none" spc="0" normalizeH="0" baseline="0" noProof="0" dirty="0">
                <a:ln>
                  <a:noFill/>
                </a:ln>
                <a:solidFill>
                  <a:srgbClr val="0070C0"/>
                </a:solidFill>
                <a:effectLst/>
                <a:uLnTx/>
                <a:uFillTx/>
                <a:latin typeface="Arial Black" panose="020B0A04020102020204" pitchFamily="34" charset="0"/>
              </a:rPr>
              <a:t> ?</a:t>
            </a:r>
            <a:endParaRPr kumimoji="0" lang="nb-NO" sz="1400" b="1" i="0" u="none" strike="noStrike" kern="1200" cap="none" spc="0" normalizeH="0" baseline="0" noProof="0" dirty="0">
              <a:ln>
                <a:noFill/>
              </a:ln>
              <a:solidFill>
                <a:srgbClr val="0070C0"/>
              </a:solidFill>
              <a:effectLst/>
              <a:uLnTx/>
              <a:uFillTx/>
              <a:latin typeface="Arial Black" panose="020B0A04020102020204" pitchFamily="34" charset="0"/>
            </a:endParaRPr>
          </a:p>
        </p:txBody>
      </p:sp>
    </p:spTree>
    <p:extLst>
      <p:ext uri="{BB962C8B-B14F-4D97-AF65-F5344CB8AC3E}">
        <p14:creationId xmlns:p14="http://schemas.microsoft.com/office/powerpoint/2010/main" val="225756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2114AC1-6C36-4348-B9EC-8A4A6EA1AB9A}"/>
              </a:ext>
            </a:extLst>
          </p:cNvPr>
          <p:cNvSpPr>
            <a:spLocks noGrp="1"/>
          </p:cNvSpPr>
          <p:nvPr>
            <p:ph type="ctrTitle"/>
          </p:nvPr>
        </p:nvSpPr>
        <p:spPr>
          <a:xfrm>
            <a:off x="171153" y="209030"/>
            <a:ext cx="1560370" cy="964550"/>
          </a:xfrm>
        </p:spPr>
        <p:txBody>
          <a:bodyPr>
            <a:normAutofit fontScale="90000"/>
          </a:bodyPr>
          <a:lstStyle/>
          <a:p>
            <a:pPr algn="l"/>
            <a:r>
              <a:rPr lang="en-US" sz="2000" dirty="0">
                <a:solidFill>
                  <a:srgbClr val="FF0000"/>
                </a:solidFill>
                <a:latin typeface="Arial Black" panose="020B0A04020102020204" pitchFamily="34" charset="0"/>
              </a:rPr>
              <a:t>GLODAP</a:t>
            </a:r>
            <a:br>
              <a:rPr lang="en-US" sz="2000" dirty="0">
                <a:solidFill>
                  <a:srgbClr val="FF0000"/>
                </a:solidFill>
                <a:latin typeface="Arial Black" panose="020B0A04020102020204" pitchFamily="34" charset="0"/>
              </a:rPr>
            </a:br>
            <a:r>
              <a:rPr lang="en-US" sz="2000" dirty="0">
                <a:solidFill>
                  <a:srgbClr val="FF0000"/>
                </a:solidFill>
                <a:latin typeface="Arial Black" panose="020B0A04020102020204" pitchFamily="34" charset="0"/>
              </a:rPr>
              <a:t>v2.2019</a:t>
            </a:r>
            <a:br>
              <a:rPr lang="en-US" sz="2000" dirty="0">
                <a:solidFill>
                  <a:srgbClr val="FF0000"/>
                </a:solidFill>
                <a:latin typeface="Arial Black" panose="020B0A04020102020204" pitchFamily="34" charset="0"/>
              </a:rPr>
            </a:br>
            <a:r>
              <a:rPr lang="en-US" sz="2000" dirty="0">
                <a:solidFill>
                  <a:srgbClr val="FF0000"/>
                </a:solidFill>
                <a:latin typeface="Arial Black" panose="020B0A04020102020204" pitchFamily="34" charset="0"/>
              </a:rPr>
              <a:t>product</a:t>
            </a:r>
          </a:p>
        </p:txBody>
      </p:sp>
      <p:sp>
        <p:nvSpPr>
          <p:cNvPr id="8" name="TextBox 7">
            <a:extLst>
              <a:ext uri="{FF2B5EF4-FFF2-40B4-BE49-F238E27FC236}">
                <a16:creationId xmlns:a16="http://schemas.microsoft.com/office/drawing/2014/main" id="{A20B92F6-4474-4949-864D-D2C2CBD5E7BD}"/>
              </a:ext>
            </a:extLst>
          </p:cNvPr>
          <p:cNvSpPr txBox="1"/>
          <p:nvPr/>
        </p:nvSpPr>
        <p:spPr>
          <a:xfrm>
            <a:off x="113583" y="1828562"/>
            <a:ext cx="2321405" cy="286232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Cruises &amp; DS: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840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GLODAP Stations:	52315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Stations:		59116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Profiles/casts:		58359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58280 (s)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48776 (o2)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12162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10617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24.07.1972 – 22.02.2017</a:t>
            </a:r>
            <a:endParaRPr kumimoji="0" lang="ru-RU"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type:		</a:t>
            </a:r>
            <a:r>
              <a:rPr kumimoji="0" lang="nb-NO"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bottle</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Total samples:		</a:t>
            </a:r>
            <a:r>
              <a:rPr kumimoji="0" lang="nb-NO"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11,096,437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nb-NO"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13.1% WOD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B4EF6980-5793-4F68-BEDD-C2316A03D85F}"/>
              </a:ext>
            </a:extLst>
          </p:cNvPr>
          <p:cNvPicPr>
            <a:picLocks noChangeAspect="1"/>
          </p:cNvPicPr>
          <p:nvPr/>
        </p:nvPicPr>
        <p:blipFill rotWithShape="1">
          <a:blip r:embed="rId2"/>
          <a:srcRect l="20010" r="21771"/>
          <a:stretch/>
        </p:blipFill>
        <p:spPr>
          <a:xfrm>
            <a:off x="2674895" y="0"/>
            <a:ext cx="6641227" cy="6858000"/>
          </a:xfrm>
          <a:prstGeom prst="rect">
            <a:avLst/>
          </a:prstGeom>
        </p:spPr>
      </p:pic>
      <p:sp>
        <p:nvSpPr>
          <p:cNvPr id="2" name="TextBox 1">
            <a:extLst>
              <a:ext uri="{FF2B5EF4-FFF2-40B4-BE49-F238E27FC236}">
                <a16:creationId xmlns:a16="http://schemas.microsoft.com/office/drawing/2014/main" id="{F645056D-8E1E-4398-8191-E3484C9C9639}"/>
              </a:ext>
            </a:extLst>
          </p:cNvPr>
          <p:cNvSpPr txBox="1"/>
          <p:nvPr/>
        </p:nvSpPr>
        <p:spPr>
          <a:xfrm>
            <a:off x="9616379" y="209030"/>
            <a:ext cx="2404467" cy="64633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Black" panose="020B0A04020102020204" pitchFamily="34" charset="0"/>
                <a:cs typeface="Calibri" panose="020F0502020204030204" pitchFamily="34" charset="0"/>
              </a:rPr>
              <a:t>Comparison with WOD18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a:solidFill>
                <a:prstClr val="black"/>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Variable   	samples#	   (</a:t>
            </a:r>
            <a:r>
              <a:rPr lang="en-US" sz="900" b="1" dirty="0">
                <a:solidFill>
                  <a:srgbClr val="FF0000"/>
                </a:solidFill>
                <a:latin typeface="Calibri" panose="020F0502020204030204" pitchFamily="34" charset="0"/>
                <a:cs typeface="Calibri" panose="020F0502020204030204" pitchFamily="34" charset="0"/>
              </a:rPr>
              <a:t>%</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TEMPERATURE	1165742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4.2%</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SALINITY		1144575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4.4%</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OXYGEN		1006881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10.3%</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PHOSPHATE	845687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15.6%</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SILICATE		896657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21.4%</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NITRATE		90204	(</a:t>
            </a:r>
            <a:r>
              <a:rPr kumimoji="0" lang="nb-NO"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26.4%</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PHTS25P0	234067	(9.2%)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PHTSINSITUTP	210971	(8.3%)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TALK		370915	(</a:t>
            </a:r>
            <a:r>
              <a:rPr kumimoji="0" lang="nb-NO" sz="900" b="1" i="0" u="none" strike="noStrike" kern="1200" cap="none" spc="0" normalizeH="0" baseline="0" noProof="0" dirty="0">
                <a:ln>
                  <a:noFill/>
                </a:ln>
                <a:effectLst/>
                <a:uLnTx/>
                <a:uFillTx/>
                <a:latin typeface="Calibri" panose="020F0502020204030204" pitchFamily="34" charset="0"/>
                <a:ea typeface="+mn-ea"/>
                <a:cs typeface="+mn-cs"/>
              </a:rPr>
              <a:t>53.4%</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CHLA		42861	(</a:t>
            </a:r>
            <a:r>
              <a:rPr kumimoji="0" lang="nb-NO" sz="900" b="1" i="0" u="none" strike="noStrike" kern="1200" cap="none" spc="0" normalizeH="0" baseline="0" noProof="0" dirty="0">
                <a:ln>
                  <a:noFill/>
                </a:ln>
                <a:effectLst/>
                <a:uLnTx/>
                <a:uFillTx/>
                <a:latin typeface="Calibri" panose="020F0502020204030204" pitchFamily="34" charset="0"/>
                <a:ea typeface="+mn-ea"/>
                <a:cs typeface="+mn-cs"/>
              </a:rPr>
              <a:t>3.46%</a:t>
            </a: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TCO2		422177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H3		30922	(105.4%)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38683	(94.9%)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HE3		42356	(81.6%)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C14		40236	(119.3%)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NEON		25536	(94.9%)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CFC11		354670	(97.7%)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CFC12		359186	(99.1%)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CFC113		110660	(81.2%)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O18		12320	(110.2%)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NITRITE		685121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SF6		73947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CC14		43112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PCFC11		347202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PCFC12		351788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PCFC113		108942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PCC14		40382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PSF6		73737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DOC		53506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DON		1672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TDN		29772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TOC		3084</a:t>
            </a:r>
          </a:p>
        </p:txBody>
      </p:sp>
      <p:sp>
        <p:nvSpPr>
          <p:cNvPr id="4" name="TextBox 3">
            <a:extLst>
              <a:ext uri="{FF2B5EF4-FFF2-40B4-BE49-F238E27FC236}">
                <a16:creationId xmlns:a16="http://schemas.microsoft.com/office/drawing/2014/main" id="{8C69D833-7796-4A91-8C49-C40E438E5D88}"/>
              </a:ext>
            </a:extLst>
          </p:cNvPr>
          <p:cNvSpPr txBox="1"/>
          <p:nvPr/>
        </p:nvSpPr>
        <p:spPr>
          <a:xfrm>
            <a:off x="497046" y="5490641"/>
            <a:ext cx="200231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GLODAPv2.2020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 + 106 cruises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until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Are Olsen et al., 2020 </a:t>
            </a:r>
            <a:endParaRPr kumimoji="0" lang="nb-NO" sz="1000" b="1" i="0" u="none" strike="noStrike" kern="1200" cap="none" spc="0" normalizeH="0" baseline="0" noProof="0" dirty="0">
              <a:ln>
                <a:noFill/>
              </a:ln>
              <a:solidFill>
                <a:srgbClr val="0070C0"/>
              </a:solidFill>
              <a:effectLst/>
              <a:uLnTx/>
              <a:uFillTx/>
              <a:latin typeface="Arial Black" panose="020B0A04020102020204" pitchFamily="34" charset="0"/>
            </a:endParaRPr>
          </a:p>
        </p:txBody>
      </p:sp>
      <p:sp>
        <p:nvSpPr>
          <p:cNvPr id="5" name="TextBox 4">
            <a:extLst>
              <a:ext uri="{FF2B5EF4-FFF2-40B4-BE49-F238E27FC236}">
                <a16:creationId xmlns:a16="http://schemas.microsoft.com/office/drawing/2014/main" id="{BD001B02-300F-4F74-9FC5-18D518C830E2}"/>
              </a:ext>
            </a:extLst>
          </p:cNvPr>
          <p:cNvSpPr txBox="1"/>
          <p:nvPr/>
        </p:nvSpPr>
        <p:spPr>
          <a:xfrm>
            <a:off x="2798057" y="406173"/>
            <a:ext cx="11513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rPr>
              <a:t>REFERENCE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rPr>
              <a:t>DATASET</a:t>
            </a:r>
          </a:p>
        </p:txBody>
      </p:sp>
    </p:spTree>
    <p:extLst>
      <p:ext uri="{BB962C8B-B14F-4D97-AF65-F5344CB8AC3E}">
        <p14:creationId xmlns:p14="http://schemas.microsoft.com/office/powerpoint/2010/main" val="78723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391948-C0C9-4846-B6A8-1D808ADDC565}"/>
              </a:ext>
            </a:extLst>
          </p:cNvPr>
          <p:cNvPicPr>
            <a:picLocks noChangeAspect="1"/>
          </p:cNvPicPr>
          <p:nvPr/>
        </p:nvPicPr>
        <p:blipFill rotWithShape="1">
          <a:blip r:embed="rId2"/>
          <a:srcRect l="20009" r="20924"/>
          <a:stretch/>
        </p:blipFill>
        <p:spPr>
          <a:xfrm>
            <a:off x="2674895" y="0"/>
            <a:ext cx="6738045" cy="6858000"/>
          </a:xfrm>
          <a:prstGeom prst="rect">
            <a:avLst/>
          </a:prstGeom>
        </p:spPr>
      </p:pic>
      <p:sp>
        <p:nvSpPr>
          <p:cNvPr id="6" name="TextBox 5">
            <a:extLst>
              <a:ext uri="{FF2B5EF4-FFF2-40B4-BE49-F238E27FC236}">
                <a16:creationId xmlns:a16="http://schemas.microsoft.com/office/drawing/2014/main" id="{06D16FB9-5E68-4188-96B3-2041FE9657D3}"/>
              </a:ext>
            </a:extLst>
          </p:cNvPr>
          <p:cNvSpPr txBox="1"/>
          <p:nvPr/>
        </p:nvSpPr>
        <p:spPr>
          <a:xfrm>
            <a:off x="9616379" y="209030"/>
            <a:ext cx="2434287"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Arial Black" panose="020B0A04020102020204" pitchFamily="34" charset="0"/>
                <a:cs typeface="Calibri" panose="020F0502020204030204" pitchFamily="34" charset="0"/>
              </a:rPr>
              <a:t>Variable(23)   samples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TEMPERATURE	27559147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SALINITY		25606424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OXYGEN		9745229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PHOSPHATE	5414742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SILICATE		4187283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NITRATE		3416143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		2552826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ALK		694610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TCHL		1236860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PCO2		36392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H3		29333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40731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HE3		34562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C14		33738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NEON		26900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CFC11		362832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CFC12		362400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CFC113		136221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O18		11183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ARGON		2077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PCO2		36392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DIC		389171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WPRES		2710195</a:t>
            </a:r>
          </a:p>
        </p:txBody>
      </p:sp>
      <p:sp>
        <p:nvSpPr>
          <p:cNvPr id="7" name="TextBox 6">
            <a:extLst>
              <a:ext uri="{FF2B5EF4-FFF2-40B4-BE49-F238E27FC236}">
                <a16:creationId xmlns:a16="http://schemas.microsoft.com/office/drawing/2014/main" id="{FCD760B4-2222-4CCC-9E41-9F5C13A9BAF5}"/>
              </a:ext>
            </a:extLst>
          </p:cNvPr>
          <p:cNvSpPr txBox="1"/>
          <p:nvPr/>
        </p:nvSpPr>
        <p:spPr>
          <a:xfrm>
            <a:off x="141333" y="1785704"/>
            <a:ext cx="2278188"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Cruises: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215,799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Stations:	3230404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Profiles:	2945951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2468594 (s)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960681 (o2)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297604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15.12.1772 – 5.02.2019</a:t>
            </a:r>
            <a:endParaRPr kumimoji="0" lang="ru-RU"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type:		OSD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Total samples:		</a:t>
            </a:r>
            <a:r>
              <a:rPr kumimoji="0" lang="nb-NO"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84,620,368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209030"/>
            <a:ext cx="1124415" cy="452707"/>
          </a:xfrm>
          <a:prstGeom prst="rect">
            <a:avLst/>
          </a:prstGeom>
        </p:spPr>
        <p:txBody>
          <a:bodyPr vert="horz" lIns="91440" tIns="45720" rIns="91440" bIns="45720" rtlCol="0" anchor="b">
            <a:normAutofit fontScale="9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WOD18</a:t>
            </a:r>
          </a:p>
        </p:txBody>
      </p:sp>
      <p:sp>
        <p:nvSpPr>
          <p:cNvPr id="3" name="TextBox 2">
            <a:extLst>
              <a:ext uri="{FF2B5EF4-FFF2-40B4-BE49-F238E27FC236}">
                <a16:creationId xmlns:a16="http://schemas.microsoft.com/office/drawing/2014/main" id="{A6A447D4-106F-4C74-947A-A41D576E26D8}"/>
              </a:ext>
            </a:extLst>
          </p:cNvPr>
          <p:cNvSpPr txBox="1"/>
          <p:nvPr/>
        </p:nvSpPr>
        <p:spPr>
          <a:xfrm>
            <a:off x="2798057" y="406173"/>
            <a:ext cx="115137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rPr>
              <a:t>COMBINED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rPr>
              <a:t>DATASET</a:t>
            </a:r>
          </a:p>
        </p:txBody>
      </p:sp>
    </p:spTree>
    <p:extLst>
      <p:ext uri="{BB962C8B-B14F-4D97-AF65-F5344CB8AC3E}">
        <p14:creationId xmlns:p14="http://schemas.microsoft.com/office/powerpoint/2010/main" val="342121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180000"/>
            <a:ext cx="4212172" cy="75236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Features of the datasets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(e.g. </a:t>
            </a:r>
            <a:r>
              <a:rPr lang="en-US" sz="2000" dirty="0">
                <a:solidFill>
                  <a:srgbClr val="FF0000"/>
                </a:solidFill>
                <a:latin typeface="Arial Black" panose="020B0A04020102020204" pitchFamily="34" charset="0"/>
              </a:rPr>
              <a:t>datasets with</a:t>
            </a: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 oxygen)</a:t>
            </a:r>
          </a:p>
        </p:txBody>
      </p:sp>
      <p:grpSp>
        <p:nvGrpSpPr>
          <p:cNvPr id="14" name="Group 13">
            <a:extLst>
              <a:ext uri="{FF2B5EF4-FFF2-40B4-BE49-F238E27FC236}">
                <a16:creationId xmlns:a16="http://schemas.microsoft.com/office/drawing/2014/main" id="{0194F5B2-6F67-4E60-88F0-3DF4AAF3F0A6}"/>
              </a:ext>
            </a:extLst>
          </p:cNvPr>
          <p:cNvGrpSpPr>
            <a:grpSpLocks noChangeAspect="1"/>
          </p:cNvGrpSpPr>
          <p:nvPr/>
        </p:nvGrpSpPr>
        <p:grpSpPr>
          <a:xfrm>
            <a:off x="10371530" y="482045"/>
            <a:ext cx="1512000" cy="1715391"/>
            <a:chOff x="4725227" y="1909805"/>
            <a:chExt cx="1586577" cy="1800000"/>
          </a:xfrm>
        </p:grpSpPr>
        <p:pic>
          <p:nvPicPr>
            <p:cNvPr id="23" name="Picture 22" descr="A picture containing water, colorful, star&#10;&#10;Description automatically generated">
              <a:extLst>
                <a:ext uri="{FF2B5EF4-FFF2-40B4-BE49-F238E27FC236}">
                  <a16:creationId xmlns:a16="http://schemas.microsoft.com/office/drawing/2014/main" id="{AFEFF4AD-DE97-4FA3-A676-8D3512408F7A}"/>
                </a:ext>
              </a:extLst>
            </p:cNvPr>
            <p:cNvPicPr>
              <a:picLocks noChangeAspect="1"/>
            </p:cNvPicPr>
            <p:nvPr/>
          </p:nvPicPr>
          <p:blipFill rotWithShape="1">
            <a:blip r:embed="rId2">
              <a:extLst>
                <a:ext uri="{28A0092B-C50C-407E-A947-70E740481C1C}">
                  <a14:useLocalDpi xmlns:a14="http://schemas.microsoft.com/office/drawing/2010/main" val="0"/>
                </a:ext>
              </a:extLst>
            </a:blip>
            <a:srcRect l="27070" r="26172"/>
            <a:stretch/>
          </p:blipFill>
          <p:spPr>
            <a:xfrm>
              <a:off x="4725227" y="1909805"/>
              <a:ext cx="1586577" cy="1800000"/>
            </a:xfrm>
            <a:prstGeom prst="rect">
              <a:avLst/>
            </a:prstGeom>
          </p:spPr>
        </p:pic>
        <p:sp>
          <p:nvSpPr>
            <p:cNvPr id="9" name="TextBox 8">
              <a:extLst>
                <a:ext uri="{FF2B5EF4-FFF2-40B4-BE49-F238E27FC236}">
                  <a16:creationId xmlns:a16="http://schemas.microsoft.com/office/drawing/2014/main" id="{A0C049D0-F12A-4BB7-9BA7-737A4236EE5D}"/>
                </a:ext>
              </a:extLst>
            </p:cNvPr>
            <p:cNvSpPr txBox="1"/>
            <p:nvPr/>
          </p:nvSpPr>
          <p:spPr>
            <a:xfrm>
              <a:off x="4725227" y="1926785"/>
              <a:ext cx="62117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ARGO</a:t>
              </a:r>
              <a:endPar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grpSp>
        <p:nvGrpSpPr>
          <p:cNvPr id="32" name="Group 31">
            <a:extLst>
              <a:ext uri="{FF2B5EF4-FFF2-40B4-BE49-F238E27FC236}">
                <a16:creationId xmlns:a16="http://schemas.microsoft.com/office/drawing/2014/main" id="{B0DBDED3-CE89-4404-94FC-2199CBB3F874}"/>
              </a:ext>
            </a:extLst>
          </p:cNvPr>
          <p:cNvGrpSpPr/>
          <p:nvPr/>
        </p:nvGrpSpPr>
        <p:grpSpPr>
          <a:xfrm>
            <a:off x="7092124" y="2340000"/>
            <a:ext cx="1520153" cy="1800000"/>
            <a:chOff x="6898791" y="3541561"/>
            <a:chExt cx="1520153" cy="1800000"/>
          </a:xfrm>
        </p:grpSpPr>
        <p:pic>
          <p:nvPicPr>
            <p:cNvPr id="24" name="Picture 23" descr="A picture containing star, water&#10;&#10;Description automatically generated">
              <a:extLst>
                <a:ext uri="{FF2B5EF4-FFF2-40B4-BE49-F238E27FC236}">
                  <a16:creationId xmlns:a16="http://schemas.microsoft.com/office/drawing/2014/main" id="{73F73DF6-2121-4A9F-A5A0-C112D9C3AB5D}"/>
                </a:ext>
              </a:extLst>
            </p:cNvPr>
            <p:cNvPicPr>
              <a:picLocks noChangeAspect="1"/>
            </p:cNvPicPr>
            <p:nvPr/>
          </p:nvPicPr>
          <p:blipFill rotWithShape="1">
            <a:blip r:embed="rId3">
              <a:extLst>
                <a:ext uri="{28A0092B-C50C-407E-A947-70E740481C1C}">
                  <a14:useLocalDpi xmlns:a14="http://schemas.microsoft.com/office/drawing/2010/main" val="0"/>
                </a:ext>
              </a:extLst>
            </a:blip>
            <a:srcRect l="27727" r="27473"/>
            <a:stretch/>
          </p:blipFill>
          <p:spPr>
            <a:xfrm>
              <a:off x="6898791" y="3541561"/>
              <a:ext cx="1520153" cy="1800000"/>
            </a:xfrm>
            <a:prstGeom prst="rect">
              <a:avLst/>
            </a:prstGeom>
          </p:spPr>
        </p:pic>
        <p:sp>
          <p:nvSpPr>
            <p:cNvPr id="28" name="TextBox 27">
              <a:extLst>
                <a:ext uri="{FF2B5EF4-FFF2-40B4-BE49-F238E27FC236}">
                  <a16:creationId xmlns:a16="http://schemas.microsoft.com/office/drawing/2014/main" id="{02631EF7-DCDD-47A4-8B42-49CC234C25B3}"/>
                </a:ext>
              </a:extLst>
            </p:cNvPr>
            <p:cNvSpPr txBox="1"/>
            <p:nvPr/>
          </p:nvSpPr>
          <p:spPr>
            <a:xfrm>
              <a:off x="6898791" y="3541561"/>
              <a:ext cx="6925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ITP</a:t>
              </a:r>
            </a:p>
          </p:txBody>
        </p:sp>
      </p:grpSp>
      <p:grpSp>
        <p:nvGrpSpPr>
          <p:cNvPr id="49" name="Group 48">
            <a:extLst>
              <a:ext uri="{FF2B5EF4-FFF2-40B4-BE49-F238E27FC236}">
                <a16:creationId xmlns:a16="http://schemas.microsoft.com/office/drawing/2014/main" id="{CA31A501-1B78-468B-A459-A8AB8A3A92B9}"/>
              </a:ext>
            </a:extLst>
          </p:cNvPr>
          <p:cNvGrpSpPr/>
          <p:nvPr/>
        </p:nvGrpSpPr>
        <p:grpSpPr>
          <a:xfrm>
            <a:off x="3727000" y="2340000"/>
            <a:ext cx="1521641" cy="1800000"/>
            <a:chOff x="3502472" y="3541561"/>
            <a:chExt cx="1521641" cy="1800000"/>
          </a:xfrm>
        </p:grpSpPr>
        <p:pic>
          <p:nvPicPr>
            <p:cNvPr id="42" name="Picture 41" descr="A picture containing star&#10;&#10;Description automatically generated">
              <a:extLst>
                <a:ext uri="{FF2B5EF4-FFF2-40B4-BE49-F238E27FC236}">
                  <a16:creationId xmlns:a16="http://schemas.microsoft.com/office/drawing/2014/main" id="{80679503-C29E-410C-B7F8-97E6899155F1}"/>
                </a:ext>
              </a:extLst>
            </p:cNvPr>
            <p:cNvPicPr>
              <a:picLocks noChangeAspect="1"/>
            </p:cNvPicPr>
            <p:nvPr/>
          </p:nvPicPr>
          <p:blipFill rotWithShape="1">
            <a:blip r:embed="rId4">
              <a:extLst>
                <a:ext uri="{28A0092B-C50C-407E-A947-70E740481C1C}">
                  <a14:useLocalDpi xmlns:a14="http://schemas.microsoft.com/office/drawing/2010/main" val="0"/>
                </a:ext>
              </a:extLst>
            </a:blip>
            <a:srcRect l="27727" r="27553"/>
            <a:stretch/>
          </p:blipFill>
          <p:spPr>
            <a:xfrm>
              <a:off x="3506667" y="3541561"/>
              <a:ext cx="1517446" cy="1800000"/>
            </a:xfrm>
            <a:prstGeom prst="rect">
              <a:avLst/>
            </a:prstGeom>
          </p:spPr>
        </p:pic>
        <p:sp>
          <p:nvSpPr>
            <p:cNvPr id="44" name="TextBox 43">
              <a:extLst>
                <a:ext uri="{FF2B5EF4-FFF2-40B4-BE49-F238E27FC236}">
                  <a16:creationId xmlns:a16="http://schemas.microsoft.com/office/drawing/2014/main" id="{3C0D3CDB-F512-4928-94C0-3C8A89698499}"/>
                </a:ext>
              </a:extLst>
            </p:cNvPr>
            <p:cNvSpPr txBox="1"/>
            <p:nvPr/>
          </p:nvSpPr>
          <p:spPr>
            <a:xfrm>
              <a:off x="3502472" y="3541561"/>
              <a:ext cx="6925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OCEAN</a:t>
              </a:r>
            </a:p>
          </p:txBody>
        </p:sp>
      </p:grpSp>
      <p:grpSp>
        <p:nvGrpSpPr>
          <p:cNvPr id="50" name="Group 49">
            <a:extLst>
              <a:ext uri="{FF2B5EF4-FFF2-40B4-BE49-F238E27FC236}">
                <a16:creationId xmlns:a16="http://schemas.microsoft.com/office/drawing/2014/main" id="{9FFDE0B9-9D0B-46A6-B16E-1721F1394DBA}"/>
              </a:ext>
            </a:extLst>
          </p:cNvPr>
          <p:cNvGrpSpPr/>
          <p:nvPr/>
        </p:nvGrpSpPr>
        <p:grpSpPr>
          <a:xfrm>
            <a:off x="5376529" y="2339016"/>
            <a:ext cx="1540054" cy="1800000"/>
            <a:chOff x="5172917" y="3541561"/>
            <a:chExt cx="1540054" cy="1800000"/>
          </a:xfrm>
        </p:grpSpPr>
        <p:pic>
          <p:nvPicPr>
            <p:cNvPr id="46" name="Picture 45" descr="A picture containing star&#10;&#10;Description automatically generated">
              <a:extLst>
                <a:ext uri="{FF2B5EF4-FFF2-40B4-BE49-F238E27FC236}">
                  <a16:creationId xmlns:a16="http://schemas.microsoft.com/office/drawing/2014/main" id="{B830B092-53C1-4544-9FF4-965E36525C30}"/>
                </a:ext>
              </a:extLst>
            </p:cNvPr>
            <p:cNvPicPr>
              <a:picLocks noChangeAspect="1"/>
            </p:cNvPicPr>
            <p:nvPr/>
          </p:nvPicPr>
          <p:blipFill rotWithShape="1">
            <a:blip r:embed="rId5">
              <a:extLst>
                <a:ext uri="{28A0092B-C50C-407E-A947-70E740481C1C}">
                  <a14:useLocalDpi xmlns:a14="http://schemas.microsoft.com/office/drawing/2010/main" val="0"/>
                </a:ext>
              </a:extLst>
            </a:blip>
            <a:srcRect l="27727" r="27633"/>
            <a:stretch/>
          </p:blipFill>
          <p:spPr>
            <a:xfrm>
              <a:off x="5198233" y="3541561"/>
              <a:ext cx="1514738" cy="1800000"/>
            </a:xfrm>
            <a:prstGeom prst="rect">
              <a:avLst/>
            </a:prstGeom>
          </p:spPr>
        </p:pic>
        <p:sp>
          <p:nvSpPr>
            <p:cNvPr id="48" name="TextBox 47">
              <a:extLst>
                <a:ext uri="{FF2B5EF4-FFF2-40B4-BE49-F238E27FC236}">
                  <a16:creationId xmlns:a16="http://schemas.microsoft.com/office/drawing/2014/main" id="{7B3976EC-2F20-4B9F-8E6B-50122EBD203F}"/>
                </a:ext>
              </a:extLst>
            </p:cNvPr>
            <p:cNvSpPr txBox="1"/>
            <p:nvPr/>
          </p:nvSpPr>
          <p:spPr>
            <a:xfrm>
              <a:off x="5172917" y="3542545"/>
              <a:ext cx="6925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rPr>
                <a:t>GLODAP</a:t>
              </a:r>
            </a:p>
          </p:txBody>
        </p:sp>
      </p:grpSp>
      <p:pic>
        <p:nvPicPr>
          <p:cNvPr id="51" name="Picture 50">
            <a:extLst>
              <a:ext uri="{FF2B5EF4-FFF2-40B4-BE49-F238E27FC236}">
                <a16:creationId xmlns:a16="http://schemas.microsoft.com/office/drawing/2014/main" id="{CFC5D7E2-DBE2-4FC8-9562-DF2D7224C8B8}"/>
              </a:ext>
            </a:extLst>
          </p:cNvPr>
          <p:cNvPicPr>
            <a:picLocks noChangeAspect="1"/>
          </p:cNvPicPr>
          <p:nvPr/>
        </p:nvPicPr>
        <p:blipFill>
          <a:blip r:embed="rId6"/>
          <a:stretch>
            <a:fillRect/>
          </a:stretch>
        </p:blipFill>
        <p:spPr>
          <a:xfrm>
            <a:off x="436208" y="2339016"/>
            <a:ext cx="2903008" cy="1800000"/>
          </a:xfrm>
          <a:prstGeom prst="rect">
            <a:avLst/>
          </a:prstGeom>
        </p:spPr>
      </p:pic>
      <p:grpSp>
        <p:nvGrpSpPr>
          <p:cNvPr id="56" name="Group 55">
            <a:extLst>
              <a:ext uri="{FF2B5EF4-FFF2-40B4-BE49-F238E27FC236}">
                <a16:creationId xmlns:a16="http://schemas.microsoft.com/office/drawing/2014/main" id="{0591531F-4A17-4A9A-B5DA-C4B0899C6B8E}"/>
              </a:ext>
            </a:extLst>
          </p:cNvPr>
          <p:cNvGrpSpPr/>
          <p:nvPr/>
        </p:nvGrpSpPr>
        <p:grpSpPr>
          <a:xfrm>
            <a:off x="8754539" y="2340000"/>
            <a:ext cx="1510699" cy="1800000"/>
            <a:chOff x="8448879" y="2025060"/>
            <a:chExt cx="1510699" cy="1800000"/>
          </a:xfrm>
        </p:grpSpPr>
        <p:pic>
          <p:nvPicPr>
            <p:cNvPr id="53" name="Picture 52" descr="A picture containing star&#10;&#10;Description automatically generated">
              <a:extLst>
                <a:ext uri="{FF2B5EF4-FFF2-40B4-BE49-F238E27FC236}">
                  <a16:creationId xmlns:a16="http://schemas.microsoft.com/office/drawing/2014/main" id="{BDB36392-B31D-4EE4-BAED-2E03B68AD0EA}"/>
                </a:ext>
              </a:extLst>
            </p:cNvPr>
            <p:cNvPicPr>
              <a:picLocks noChangeAspect="1"/>
            </p:cNvPicPr>
            <p:nvPr/>
          </p:nvPicPr>
          <p:blipFill rotWithShape="1">
            <a:blip r:embed="rId7">
              <a:extLst>
                <a:ext uri="{28A0092B-C50C-407E-A947-70E740481C1C}">
                  <a14:useLocalDpi xmlns:a14="http://schemas.microsoft.com/office/drawing/2010/main" val="0"/>
                </a:ext>
              </a:extLst>
            </a:blip>
            <a:srcRect l="27925" r="27553"/>
            <a:stretch/>
          </p:blipFill>
          <p:spPr>
            <a:xfrm>
              <a:off x="8448879" y="2025060"/>
              <a:ext cx="1510699" cy="1800000"/>
            </a:xfrm>
            <a:prstGeom prst="rect">
              <a:avLst/>
            </a:prstGeom>
          </p:spPr>
        </p:pic>
        <p:sp>
          <p:nvSpPr>
            <p:cNvPr id="55" name="TextBox 54">
              <a:extLst>
                <a:ext uri="{FF2B5EF4-FFF2-40B4-BE49-F238E27FC236}">
                  <a16:creationId xmlns:a16="http://schemas.microsoft.com/office/drawing/2014/main" id="{A59D7E2D-E977-432E-A2D0-31E917575BCD}"/>
                </a:ext>
              </a:extLst>
            </p:cNvPr>
            <p:cNvSpPr txBox="1"/>
            <p:nvPr/>
          </p:nvSpPr>
          <p:spPr>
            <a:xfrm>
              <a:off x="8460556" y="2025060"/>
              <a:ext cx="62117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rPr>
                <a:t>GODAR</a:t>
              </a:r>
            </a:p>
          </p:txBody>
        </p:sp>
      </p:grpSp>
      <p:pic>
        <p:nvPicPr>
          <p:cNvPr id="58" name="Picture 57" descr="A picture containing star&#10;&#10;Description automatically generated">
            <a:extLst>
              <a:ext uri="{FF2B5EF4-FFF2-40B4-BE49-F238E27FC236}">
                <a16:creationId xmlns:a16="http://schemas.microsoft.com/office/drawing/2014/main" id="{F95B313F-EC48-4123-8B51-A00FEA0D3399}"/>
              </a:ext>
            </a:extLst>
          </p:cNvPr>
          <p:cNvPicPr>
            <a:picLocks noChangeAspect="1"/>
          </p:cNvPicPr>
          <p:nvPr/>
        </p:nvPicPr>
        <p:blipFill rotWithShape="1">
          <a:blip r:embed="rId8">
            <a:extLst>
              <a:ext uri="{28A0092B-C50C-407E-A947-70E740481C1C}">
                <a14:useLocalDpi xmlns:a14="http://schemas.microsoft.com/office/drawing/2010/main" val="0"/>
              </a:ext>
            </a:extLst>
          </a:blip>
          <a:srcRect l="27766" r="27633"/>
          <a:stretch/>
        </p:blipFill>
        <p:spPr>
          <a:xfrm>
            <a:off x="10403134" y="2340000"/>
            <a:ext cx="1513406" cy="1800000"/>
          </a:xfrm>
          <a:prstGeom prst="rect">
            <a:avLst/>
          </a:prstGeom>
        </p:spPr>
      </p:pic>
      <p:sp>
        <p:nvSpPr>
          <p:cNvPr id="60" name="TextBox 59">
            <a:extLst>
              <a:ext uri="{FF2B5EF4-FFF2-40B4-BE49-F238E27FC236}">
                <a16:creationId xmlns:a16="http://schemas.microsoft.com/office/drawing/2014/main" id="{675BAE1A-6157-4DE0-A72D-E7BB7FCD30A5}"/>
              </a:ext>
            </a:extLst>
          </p:cNvPr>
          <p:cNvSpPr txBox="1"/>
          <p:nvPr/>
        </p:nvSpPr>
        <p:spPr>
          <a:xfrm>
            <a:off x="10409484" y="2339016"/>
            <a:ext cx="92526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BGS-ARGO</a:t>
            </a:r>
            <a:endPar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nvGrpSpPr>
          <p:cNvPr id="65" name="Group 64">
            <a:extLst>
              <a:ext uri="{FF2B5EF4-FFF2-40B4-BE49-F238E27FC236}">
                <a16:creationId xmlns:a16="http://schemas.microsoft.com/office/drawing/2014/main" id="{D21F107B-31F5-41FB-AF00-968C2ECCD02B}"/>
              </a:ext>
            </a:extLst>
          </p:cNvPr>
          <p:cNvGrpSpPr/>
          <p:nvPr/>
        </p:nvGrpSpPr>
        <p:grpSpPr>
          <a:xfrm>
            <a:off x="3739700" y="4320000"/>
            <a:ext cx="1513406" cy="1800000"/>
            <a:chOff x="3546694" y="4125219"/>
            <a:chExt cx="1513406" cy="1800000"/>
          </a:xfrm>
        </p:grpSpPr>
        <p:pic>
          <p:nvPicPr>
            <p:cNvPr id="62" name="Picture 61" descr="A picture containing star, water&#10;&#10;Description automatically generated">
              <a:extLst>
                <a:ext uri="{FF2B5EF4-FFF2-40B4-BE49-F238E27FC236}">
                  <a16:creationId xmlns:a16="http://schemas.microsoft.com/office/drawing/2014/main" id="{1DCF8BAC-11EE-4DAF-AE6C-FC31C87BD674}"/>
                </a:ext>
              </a:extLst>
            </p:cNvPr>
            <p:cNvPicPr>
              <a:picLocks noChangeAspect="1"/>
            </p:cNvPicPr>
            <p:nvPr/>
          </p:nvPicPr>
          <p:blipFill rotWithShape="1">
            <a:blip r:embed="rId9">
              <a:extLst>
                <a:ext uri="{28A0092B-C50C-407E-A947-70E740481C1C}">
                  <a14:useLocalDpi xmlns:a14="http://schemas.microsoft.com/office/drawing/2010/main" val="0"/>
                </a:ext>
              </a:extLst>
            </a:blip>
            <a:srcRect l="27686" r="27713"/>
            <a:stretch/>
          </p:blipFill>
          <p:spPr>
            <a:xfrm>
              <a:off x="3546694" y="4125219"/>
              <a:ext cx="1513406" cy="1800000"/>
            </a:xfrm>
            <a:prstGeom prst="rect">
              <a:avLst/>
            </a:prstGeom>
          </p:spPr>
        </p:pic>
        <p:sp>
          <p:nvSpPr>
            <p:cNvPr id="64" name="TextBox 63">
              <a:extLst>
                <a:ext uri="{FF2B5EF4-FFF2-40B4-BE49-F238E27FC236}">
                  <a16:creationId xmlns:a16="http://schemas.microsoft.com/office/drawing/2014/main" id="{81A7E026-B5B5-4AA7-9CB3-5F71945DCB83}"/>
                </a:ext>
              </a:extLst>
            </p:cNvPr>
            <p:cNvSpPr txBox="1"/>
            <p:nvPr/>
          </p:nvSpPr>
          <p:spPr>
            <a:xfrm>
              <a:off x="3589202" y="4125219"/>
              <a:ext cx="6925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WOD18</a:t>
              </a:r>
            </a:p>
          </p:txBody>
        </p:sp>
      </p:grpSp>
      <p:pic>
        <p:nvPicPr>
          <p:cNvPr id="67" name="Picture 66" descr="A picture containing star, water&#10;&#10;Description automatically generated">
            <a:extLst>
              <a:ext uri="{FF2B5EF4-FFF2-40B4-BE49-F238E27FC236}">
                <a16:creationId xmlns:a16="http://schemas.microsoft.com/office/drawing/2014/main" id="{5D2F7C87-F211-4CCB-B237-2A5E8928D627}"/>
              </a:ext>
            </a:extLst>
          </p:cNvPr>
          <p:cNvPicPr>
            <a:picLocks noChangeAspect="1"/>
          </p:cNvPicPr>
          <p:nvPr/>
        </p:nvPicPr>
        <p:blipFill rotWithShape="1">
          <a:blip r:embed="rId10">
            <a:extLst>
              <a:ext uri="{28A0092B-C50C-407E-A947-70E740481C1C}">
                <a14:useLocalDpi xmlns:a14="http://schemas.microsoft.com/office/drawing/2010/main" val="0"/>
              </a:ext>
            </a:extLst>
          </a:blip>
          <a:srcRect l="27453" r="27873"/>
          <a:stretch/>
        </p:blipFill>
        <p:spPr>
          <a:xfrm>
            <a:off x="5405116" y="4320000"/>
            <a:ext cx="1515912" cy="1800000"/>
          </a:xfrm>
          <a:prstGeom prst="rect">
            <a:avLst/>
          </a:prstGeom>
        </p:spPr>
      </p:pic>
      <p:sp>
        <p:nvSpPr>
          <p:cNvPr id="69" name="TextBox 68">
            <a:extLst>
              <a:ext uri="{FF2B5EF4-FFF2-40B4-BE49-F238E27FC236}">
                <a16:creationId xmlns:a16="http://schemas.microsoft.com/office/drawing/2014/main" id="{C4B14E01-1049-4116-A255-5723B5C1FDEC}"/>
              </a:ext>
            </a:extLst>
          </p:cNvPr>
          <p:cNvSpPr txBox="1"/>
          <p:nvPr/>
        </p:nvSpPr>
        <p:spPr>
          <a:xfrm>
            <a:off x="5452037" y="4320000"/>
            <a:ext cx="6925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OCADS</a:t>
            </a:r>
          </a:p>
        </p:txBody>
      </p:sp>
      <p:grpSp>
        <p:nvGrpSpPr>
          <p:cNvPr id="84" name="Group 83">
            <a:extLst>
              <a:ext uri="{FF2B5EF4-FFF2-40B4-BE49-F238E27FC236}">
                <a16:creationId xmlns:a16="http://schemas.microsoft.com/office/drawing/2014/main" id="{16A5A4C7-E3BF-4A68-868E-75A498E6F0A1}"/>
              </a:ext>
            </a:extLst>
          </p:cNvPr>
          <p:cNvGrpSpPr/>
          <p:nvPr/>
        </p:nvGrpSpPr>
        <p:grpSpPr>
          <a:xfrm>
            <a:off x="7055766" y="4320000"/>
            <a:ext cx="1560392" cy="1800000"/>
            <a:chOff x="6947026" y="4125219"/>
            <a:chExt cx="1560392" cy="1800000"/>
          </a:xfrm>
        </p:grpSpPr>
        <p:pic>
          <p:nvPicPr>
            <p:cNvPr id="71" name="Picture 70" descr="A picture containing star, water&#10;&#10;Description automatically generated">
              <a:extLst>
                <a:ext uri="{FF2B5EF4-FFF2-40B4-BE49-F238E27FC236}">
                  <a16:creationId xmlns:a16="http://schemas.microsoft.com/office/drawing/2014/main" id="{7F3424A3-A27D-4B16-930C-DDAA8CF36517}"/>
                </a:ext>
              </a:extLst>
            </p:cNvPr>
            <p:cNvPicPr>
              <a:picLocks noChangeAspect="1"/>
            </p:cNvPicPr>
            <p:nvPr/>
          </p:nvPicPr>
          <p:blipFill rotWithShape="1">
            <a:blip r:embed="rId11">
              <a:extLst>
                <a:ext uri="{28A0092B-C50C-407E-A947-70E740481C1C}">
                  <a14:useLocalDpi xmlns:a14="http://schemas.microsoft.com/office/drawing/2010/main" val="0"/>
                </a:ext>
              </a:extLst>
            </a:blip>
            <a:srcRect l="27453" r="27633"/>
            <a:stretch/>
          </p:blipFill>
          <p:spPr>
            <a:xfrm>
              <a:off x="6983384" y="4125219"/>
              <a:ext cx="1524034" cy="1800000"/>
            </a:xfrm>
            <a:prstGeom prst="rect">
              <a:avLst/>
            </a:prstGeom>
          </p:spPr>
        </p:pic>
        <p:sp>
          <p:nvSpPr>
            <p:cNvPr id="73" name="TextBox 72">
              <a:extLst>
                <a:ext uri="{FF2B5EF4-FFF2-40B4-BE49-F238E27FC236}">
                  <a16:creationId xmlns:a16="http://schemas.microsoft.com/office/drawing/2014/main" id="{50BE1CE6-D262-4DA8-B874-988BE6876BAF}"/>
                </a:ext>
              </a:extLst>
            </p:cNvPr>
            <p:cNvSpPr txBox="1"/>
            <p:nvPr/>
          </p:nvSpPr>
          <p:spPr>
            <a:xfrm>
              <a:off x="6947026" y="4125219"/>
              <a:ext cx="7961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PANGAEA</a:t>
              </a:r>
            </a:p>
          </p:txBody>
        </p:sp>
      </p:grpSp>
      <p:grpSp>
        <p:nvGrpSpPr>
          <p:cNvPr id="83" name="Group 82">
            <a:extLst>
              <a:ext uri="{FF2B5EF4-FFF2-40B4-BE49-F238E27FC236}">
                <a16:creationId xmlns:a16="http://schemas.microsoft.com/office/drawing/2014/main" id="{E216F206-35DB-4941-B06A-1E0586553B25}"/>
              </a:ext>
            </a:extLst>
          </p:cNvPr>
          <p:cNvGrpSpPr/>
          <p:nvPr/>
        </p:nvGrpSpPr>
        <p:grpSpPr>
          <a:xfrm>
            <a:off x="8762259" y="4320000"/>
            <a:ext cx="1498816" cy="1800000"/>
            <a:chOff x="8640819" y="4125219"/>
            <a:chExt cx="1498816" cy="1800000"/>
          </a:xfrm>
        </p:grpSpPr>
        <p:pic>
          <p:nvPicPr>
            <p:cNvPr id="75" name="Picture 74" descr="A picture containing star&#10;&#10;Description automatically generated">
              <a:extLst>
                <a:ext uri="{FF2B5EF4-FFF2-40B4-BE49-F238E27FC236}">
                  <a16:creationId xmlns:a16="http://schemas.microsoft.com/office/drawing/2014/main" id="{D47EB551-05C3-4AB7-8C09-5C7CB7DF2B20}"/>
                </a:ext>
              </a:extLst>
            </p:cNvPr>
            <p:cNvPicPr>
              <a:picLocks noChangeAspect="1"/>
            </p:cNvPicPr>
            <p:nvPr/>
          </p:nvPicPr>
          <p:blipFill rotWithShape="1">
            <a:blip r:embed="rId12">
              <a:extLst>
                <a:ext uri="{28A0092B-C50C-407E-A947-70E740481C1C}">
                  <a14:useLocalDpi xmlns:a14="http://schemas.microsoft.com/office/drawing/2010/main" val="0"/>
                </a:ext>
              </a:extLst>
            </a:blip>
            <a:srcRect l="28469" r="27873"/>
            <a:stretch/>
          </p:blipFill>
          <p:spPr>
            <a:xfrm>
              <a:off x="8658230" y="4125219"/>
              <a:ext cx="1481405" cy="1800000"/>
            </a:xfrm>
            <a:prstGeom prst="rect">
              <a:avLst/>
            </a:prstGeom>
          </p:spPr>
        </p:pic>
        <p:sp>
          <p:nvSpPr>
            <p:cNvPr id="77" name="TextBox 76">
              <a:extLst>
                <a:ext uri="{FF2B5EF4-FFF2-40B4-BE49-F238E27FC236}">
                  <a16:creationId xmlns:a16="http://schemas.microsoft.com/office/drawing/2014/main" id="{83B6D65D-C7A1-4A44-9A30-846B99FDAB05}"/>
                </a:ext>
              </a:extLst>
            </p:cNvPr>
            <p:cNvSpPr txBox="1"/>
            <p:nvPr/>
          </p:nvSpPr>
          <p:spPr>
            <a:xfrm>
              <a:off x="8640819" y="4125219"/>
              <a:ext cx="7961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NABOS</a:t>
              </a:r>
            </a:p>
          </p:txBody>
        </p:sp>
      </p:grpSp>
      <p:grpSp>
        <p:nvGrpSpPr>
          <p:cNvPr id="82" name="Group 81">
            <a:extLst>
              <a:ext uri="{FF2B5EF4-FFF2-40B4-BE49-F238E27FC236}">
                <a16:creationId xmlns:a16="http://schemas.microsoft.com/office/drawing/2014/main" id="{818AFE24-6FE3-4747-9E59-2E6021503063}"/>
              </a:ext>
            </a:extLst>
          </p:cNvPr>
          <p:cNvGrpSpPr/>
          <p:nvPr/>
        </p:nvGrpSpPr>
        <p:grpSpPr>
          <a:xfrm>
            <a:off x="10410664" y="4320000"/>
            <a:ext cx="1522730" cy="1800000"/>
            <a:chOff x="10422574" y="4139728"/>
            <a:chExt cx="1522730" cy="1800000"/>
          </a:xfrm>
        </p:grpSpPr>
        <p:pic>
          <p:nvPicPr>
            <p:cNvPr id="79" name="Picture 78" descr="A picture containing star, water&#10;&#10;Description automatically generated">
              <a:extLst>
                <a:ext uri="{FF2B5EF4-FFF2-40B4-BE49-F238E27FC236}">
                  <a16:creationId xmlns:a16="http://schemas.microsoft.com/office/drawing/2014/main" id="{392DDFF0-8541-4C17-B314-D0007FF6E7AA}"/>
                </a:ext>
              </a:extLst>
            </p:cNvPr>
            <p:cNvPicPr>
              <a:picLocks noChangeAspect="1"/>
            </p:cNvPicPr>
            <p:nvPr/>
          </p:nvPicPr>
          <p:blipFill rotWithShape="1">
            <a:blip r:embed="rId13">
              <a:extLst>
                <a:ext uri="{28A0092B-C50C-407E-A947-70E740481C1C}">
                  <a14:useLocalDpi xmlns:a14="http://schemas.microsoft.com/office/drawing/2010/main" val="0"/>
                </a:ext>
              </a:extLst>
            </a:blip>
            <a:srcRect l="27452" r="27713"/>
            <a:stretch/>
          </p:blipFill>
          <p:spPr>
            <a:xfrm>
              <a:off x="10423977" y="4139728"/>
              <a:ext cx="1521327" cy="1800000"/>
            </a:xfrm>
            <a:prstGeom prst="rect">
              <a:avLst/>
            </a:prstGeom>
          </p:spPr>
        </p:pic>
        <p:sp>
          <p:nvSpPr>
            <p:cNvPr id="81" name="TextBox 80">
              <a:extLst>
                <a:ext uri="{FF2B5EF4-FFF2-40B4-BE49-F238E27FC236}">
                  <a16:creationId xmlns:a16="http://schemas.microsoft.com/office/drawing/2014/main" id="{F558CDD6-4875-47EE-8273-3965EAF265D2}"/>
                </a:ext>
              </a:extLst>
            </p:cNvPr>
            <p:cNvSpPr txBox="1"/>
            <p:nvPr/>
          </p:nvSpPr>
          <p:spPr>
            <a:xfrm>
              <a:off x="10422574" y="4139728"/>
              <a:ext cx="7961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NERSC</a:t>
              </a:r>
            </a:p>
          </p:txBody>
        </p:sp>
      </p:grpSp>
      <p:sp>
        <p:nvSpPr>
          <p:cNvPr id="2" name="TextBox 1">
            <a:extLst>
              <a:ext uri="{FF2B5EF4-FFF2-40B4-BE49-F238E27FC236}">
                <a16:creationId xmlns:a16="http://schemas.microsoft.com/office/drawing/2014/main" id="{E37245CB-528F-49C3-A9A4-04091EF4F469}"/>
              </a:ext>
            </a:extLst>
          </p:cNvPr>
          <p:cNvSpPr txBox="1"/>
          <p:nvPr/>
        </p:nvSpPr>
        <p:spPr>
          <a:xfrm>
            <a:off x="516502" y="4683245"/>
            <a:ext cx="2822714"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Spatial coverage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Temporal resolution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Vertical resolution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Composition</a:t>
            </a:r>
            <a:r>
              <a:rPr lang="ru-RU" sz="1000" b="1" dirty="0">
                <a:solidFill>
                  <a:srgbClr val="0070C0"/>
                </a:solidFill>
                <a:latin typeface="Arial Black" panose="020B0A04020102020204" pitchFamily="34" charset="0"/>
              </a:rPr>
              <a:t> </a:t>
            </a:r>
            <a:r>
              <a:rPr lang="en-US" sz="1000" b="1" dirty="0">
                <a:solidFill>
                  <a:srgbClr val="0070C0"/>
                </a:solidFill>
                <a:latin typeface="Arial Black" panose="020B0A04020102020204" pitchFamily="34" charset="0"/>
              </a:rPr>
              <a:t>of variables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rgbClr val="0070C0"/>
                </a:solidFill>
                <a:latin typeface="Arial Black" panose="020B0A04020102020204" pitchFamily="34" charset="0"/>
              </a:rPr>
              <a:t>Accuracy of measurements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Degree of quality control</a:t>
            </a:r>
            <a:endParaRPr kumimoji="0" lang="ru-RU" sz="1000" b="1" i="0" u="none" strike="noStrike" kern="1200" cap="none" spc="0" normalizeH="0" baseline="0" noProof="0" dirty="0">
              <a:ln>
                <a:noFill/>
              </a:ln>
              <a:solidFill>
                <a:srgbClr val="0070C0"/>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Arial Black" panose="020B0A04020102020204" pitchFamily="34" charset="0"/>
              </a:rPr>
              <a:t>Presence of duplicates</a:t>
            </a:r>
          </a:p>
        </p:txBody>
      </p:sp>
      <p:sp>
        <p:nvSpPr>
          <p:cNvPr id="3" name="TextBox 2">
            <a:extLst>
              <a:ext uri="{FF2B5EF4-FFF2-40B4-BE49-F238E27FC236}">
                <a16:creationId xmlns:a16="http://schemas.microsoft.com/office/drawing/2014/main" id="{9BD37C54-7AF4-4C83-8F19-03290FB4246F}"/>
              </a:ext>
            </a:extLst>
          </p:cNvPr>
          <p:cNvSpPr txBox="1"/>
          <p:nvPr/>
        </p:nvSpPr>
        <p:spPr>
          <a:xfrm>
            <a:off x="10465194" y="2002795"/>
            <a:ext cx="14833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rPr>
              <a:t>Core and B-profiles </a:t>
            </a:r>
          </a:p>
        </p:txBody>
      </p:sp>
      <p:sp>
        <p:nvSpPr>
          <p:cNvPr id="4" name="TextBox 3">
            <a:extLst>
              <a:ext uri="{FF2B5EF4-FFF2-40B4-BE49-F238E27FC236}">
                <a16:creationId xmlns:a16="http://schemas.microsoft.com/office/drawing/2014/main" id="{781B7063-F978-468D-9CC2-DD2C0069CE5A}"/>
              </a:ext>
            </a:extLst>
          </p:cNvPr>
          <p:cNvSpPr txBox="1"/>
          <p:nvPr/>
        </p:nvSpPr>
        <p:spPr>
          <a:xfrm>
            <a:off x="10400209" y="3947124"/>
            <a:ext cx="163304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Trebuchet MS" panose="020B0603020202020204"/>
              </a:rPr>
              <a:t>Synthetic</a:t>
            </a:r>
            <a:r>
              <a:rPr kumimoji="0" lang="en-US" sz="1000" b="1" i="0" u="none" strike="noStrike" kern="1200" cap="none" spc="0" normalizeH="0" baseline="0" noProof="0" dirty="0">
                <a:ln>
                  <a:noFill/>
                </a:ln>
                <a:solidFill>
                  <a:prstClr val="white"/>
                </a:solidFill>
                <a:effectLst/>
                <a:uLnTx/>
                <a:uFillTx/>
                <a:latin typeface="Trebuchet MS" panose="020B0603020202020204"/>
                <a:ea typeface="+mn-ea"/>
                <a:cs typeface="+mn-cs"/>
              </a:rPr>
              <a:t>-profiles data</a:t>
            </a:r>
          </a:p>
        </p:txBody>
      </p:sp>
    </p:spTree>
    <p:extLst>
      <p:ext uri="{BB962C8B-B14F-4D97-AF65-F5344CB8AC3E}">
        <p14:creationId xmlns:p14="http://schemas.microsoft.com/office/powerpoint/2010/main" val="241314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180000"/>
            <a:ext cx="6754290"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Database/processing software</a:t>
            </a:r>
            <a:endParaRPr kumimoji="0" lang="en-US" sz="2000" b="0" i="0" u="none" strike="noStrike" kern="1200" cap="none" spc="0" normalizeH="0" baseline="0" noProof="0" dirty="0">
              <a:ln>
                <a:noFill/>
              </a:ln>
              <a:solidFill>
                <a:schemeClr val="tx1"/>
              </a:solidFill>
              <a:effectLst/>
              <a:uLnTx/>
              <a:uFillTx/>
              <a:latin typeface="Arial Black" panose="020B0A04020102020204" pitchFamily="34" charset="0"/>
            </a:endParaRPr>
          </a:p>
        </p:txBody>
      </p:sp>
      <p:pic>
        <p:nvPicPr>
          <p:cNvPr id="6" name="Picture 5" descr="A close up of a map&#10;&#10;Description automatically generated">
            <a:extLst>
              <a:ext uri="{FF2B5EF4-FFF2-40B4-BE49-F238E27FC236}">
                <a16:creationId xmlns:a16="http://schemas.microsoft.com/office/drawing/2014/main" id="{09AB53BC-DE6D-4916-8A33-9C2FE10188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83" y="1625214"/>
            <a:ext cx="5739413" cy="4638704"/>
          </a:xfrm>
          <a:prstGeom prst="rect">
            <a:avLst/>
          </a:prstGeom>
        </p:spPr>
      </p:pic>
      <p:sp>
        <p:nvSpPr>
          <p:cNvPr id="7" name="TextBox 6">
            <a:extLst>
              <a:ext uri="{FF2B5EF4-FFF2-40B4-BE49-F238E27FC236}">
                <a16:creationId xmlns:a16="http://schemas.microsoft.com/office/drawing/2014/main" id="{68D3DCAB-D140-41FB-91BD-80F31E4EADA6}"/>
              </a:ext>
            </a:extLst>
          </p:cNvPr>
          <p:cNvSpPr txBox="1"/>
          <p:nvPr/>
        </p:nvSpPr>
        <p:spPr>
          <a:xfrm>
            <a:off x="7344384" y="353252"/>
            <a:ext cx="4630366" cy="6155531"/>
          </a:xfrm>
          <a:prstGeom prst="rect">
            <a:avLst/>
          </a:prstGeom>
          <a:noFill/>
        </p:spPr>
        <p:txBody>
          <a:bodyPr wrap="square">
            <a:spAutoFit/>
          </a:bodyPr>
          <a:lstStyle/>
          <a:p>
            <a:pPr>
              <a:spcAft>
                <a:spcPts val="0"/>
              </a:spcAft>
            </a:pPr>
            <a:r>
              <a:rPr lang="en-US" sz="1400" b="1" dirty="0">
                <a:solidFill>
                  <a:srgbClr val="0070C0"/>
                </a:solidFill>
                <a:latin typeface="Arial Black" panose="020B0A04020102020204" pitchFamily="34" charset="0"/>
              </a:rPr>
              <a:t>Basic</a:t>
            </a:r>
            <a:r>
              <a:rPr lang="ru-RU" sz="1400" b="1" dirty="0">
                <a:solidFill>
                  <a:srgbClr val="0070C0"/>
                </a:solidFill>
                <a:latin typeface="Arial Black" panose="020B0A04020102020204" pitchFamily="34" charset="0"/>
              </a:rPr>
              <a:t> </a:t>
            </a:r>
            <a:r>
              <a:rPr lang="en-US" sz="1400" b="1" dirty="0">
                <a:solidFill>
                  <a:srgbClr val="0070C0"/>
                </a:solidFill>
                <a:latin typeface="Arial Black" panose="020B0A04020102020204" pitchFamily="34" charset="0"/>
              </a:rPr>
              <a:t>principles</a:t>
            </a:r>
          </a:p>
          <a:p>
            <a:pPr>
              <a:spcAft>
                <a:spcPts val="0"/>
              </a:spcAft>
            </a:pPr>
            <a:endParaRPr lang="ru-RU" sz="1000" b="1" dirty="0">
              <a:solidFill>
                <a:srgbClr val="0070C0"/>
              </a:solidFill>
              <a:effectLst/>
              <a:latin typeface="Arial Black" panose="020B0A04020102020204" pitchFamily="34" charset="0"/>
            </a:endParaRPr>
          </a:p>
          <a:p>
            <a:pPr marL="228600" indent="-228600">
              <a:spcAft>
                <a:spcPts val="0"/>
              </a:spcAft>
              <a:buAutoNum type="arabicPlain"/>
            </a:pPr>
            <a:r>
              <a:rPr lang="en-US" sz="1000" dirty="0">
                <a:solidFill>
                  <a:srgbClr val="FF0000"/>
                </a:solidFill>
                <a:latin typeface="Arial Black" panose="020B0A04020102020204" pitchFamily="34" charset="0"/>
              </a:rPr>
              <a:t>Cruise-based</a:t>
            </a:r>
            <a:r>
              <a:rPr lang="en-US" sz="1000" dirty="0">
                <a:solidFill>
                  <a:srgbClr val="0070C0"/>
                </a:solidFill>
                <a:latin typeface="Arial Black" panose="020B0A04020102020204" pitchFamily="34" charset="0"/>
              </a:rPr>
              <a:t> database organization -&gt; secondary quality control (QC)</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FF0000"/>
                </a:solidFill>
                <a:latin typeface="Arial Black" panose="020B0A04020102020204" pitchFamily="34" charset="0"/>
              </a:rPr>
              <a:t>Original datasets</a:t>
            </a:r>
            <a:r>
              <a:rPr lang="en-US" sz="1000" dirty="0">
                <a:solidFill>
                  <a:srgbClr val="0070C0"/>
                </a:solidFill>
                <a:latin typeface="Arial Black" panose="020B0A04020102020204" pitchFamily="34" charset="0"/>
              </a:rPr>
              <a:t> have priority -&gt; no duplicates / original units</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Different ID ranges for datasets -&gt; easy search and update</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FF0000"/>
                </a:solidFill>
                <a:latin typeface="Arial Black" panose="020B0A04020102020204" pitchFamily="34" charset="0"/>
              </a:rPr>
              <a:t>Original units</a:t>
            </a:r>
            <a:r>
              <a:rPr lang="en-US" sz="1000" dirty="0">
                <a:solidFill>
                  <a:srgbClr val="0070C0"/>
                </a:solidFill>
                <a:latin typeface="Arial Black" panose="020B0A04020102020204" pitchFamily="34" charset="0"/>
              </a:rPr>
              <a:t>  -&gt; compatibility with datasets </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effectLst/>
                <a:latin typeface="Arial Black" panose="020B0A04020102020204" pitchFamily="34" charset="0"/>
              </a:rPr>
              <a:t>Units recomputing on the fly </a:t>
            </a:r>
            <a:r>
              <a:rPr lang="en-US" sz="1000" dirty="0">
                <a:solidFill>
                  <a:srgbClr val="0070C0"/>
                </a:solidFill>
                <a:latin typeface="Arial Black" panose="020B0A04020102020204" pitchFamily="34" charset="0"/>
              </a:rPr>
              <a:t>-&gt; uniform conversion algorithms</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Each observation has </a:t>
            </a:r>
            <a:r>
              <a:rPr lang="en-US" sz="1000" dirty="0">
                <a:solidFill>
                  <a:srgbClr val="FF0000"/>
                </a:solidFill>
                <a:latin typeface="Arial Black" panose="020B0A04020102020204" pitchFamily="34" charset="0"/>
              </a:rPr>
              <a:t>three different QC flags </a:t>
            </a:r>
            <a:r>
              <a:rPr lang="en-US" sz="1000" dirty="0">
                <a:solidFill>
                  <a:srgbClr val="0070C0"/>
                </a:solidFill>
                <a:latin typeface="Arial Black" panose="020B0A04020102020204" pitchFamily="34" charset="0"/>
              </a:rPr>
              <a:t>assigned</a:t>
            </a:r>
            <a:r>
              <a:rPr lang="ru-RU" sz="1000" dirty="0">
                <a:solidFill>
                  <a:srgbClr val="0070C0"/>
                </a:solidFill>
                <a:latin typeface="Arial Black" panose="020B0A04020102020204" pitchFamily="34" charset="0"/>
              </a:rPr>
              <a:t> </a:t>
            </a:r>
            <a:r>
              <a:rPr lang="en-US" sz="1000" dirty="0">
                <a:solidFill>
                  <a:srgbClr val="0070C0"/>
                </a:solidFill>
                <a:latin typeface="Arial Black" panose="020B0A04020102020204" pitchFamily="34" charset="0"/>
              </a:rPr>
              <a:t>(from source, internal, secondary)</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Each observation has instrument and unit indexes assigned </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effectLst/>
                <a:latin typeface="Arial Black" panose="020B0A04020102020204" pitchFamily="34" charset="0"/>
              </a:rPr>
              <a:t>Internal graphic for </a:t>
            </a:r>
            <a:r>
              <a:rPr lang="en-US" sz="1000" dirty="0">
                <a:solidFill>
                  <a:srgbClr val="0070C0"/>
                </a:solidFill>
                <a:latin typeface="Arial Black" panose="020B0A04020102020204" pitchFamily="34" charset="0"/>
              </a:rPr>
              <a:t>QC</a:t>
            </a:r>
            <a:r>
              <a:rPr lang="en-US" sz="1000" dirty="0">
                <a:solidFill>
                  <a:srgbClr val="0070C0"/>
                </a:solidFill>
                <a:effectLst/>
                <a:latin typeface="Arial Black" panose="020B0A04020102020204" pitchFamily="34" charset="0"/>
              </a:rPr>
              <a:t> -&gt; simplifies expert control</a:t>
            </a:r>
          </a:p>
          <a:p>
            <a:pPr marL="228600" indent="-228600">
              <a:spcAft>
                <a:spcPts val="0"/>
              </a:spcAft>
              <a:buAutoNum type="arabicPlain"/>
            </a:pPr>
            <a:endParaRPr lang="en-US" sz="1000" dirty="0">
              <a:solidFill>
                <a:srgbClr val="0070C0"/>
              </a:solidFill>
              <a:effectLst/>
              <a:latin typeface="Arial Black" panose="020B0A04020102020204" pitchFamily="34" charset="0"/>
            </a:endParaRPr>
          </a:p>
          <a:p>
            <a:pPr marL="228600" indent="-228600">
              <a:spcAft>
                <a:spcPts val="0"/>
              </a:spcAft>
              <a:buAutoNum type="arabicPlain"/>
            </a:pPr>
            <a:r>
              <a:rPr lang="en-US" sz="1000" dirty="0">
                <a:solidFill>
                  <a:srgbClr val="FF0000"/>
                </a:solidFill>
                <a:effectLst/>
                <a:latin typeface="Arial Black" panose="020B0A04020102020204" pitchFamily="34" charset="0"/>
              </a:rPr>
              <a:t>Profiles numbering system </a:t>
            </a:r>
            <a:r>
              <a:rPr lang="en-US" sz="1000" dirty="0">
                <a:solidFill>
                  <a:srgbClr val="0070C0"/>
                </a:solidFill>
                <a:effectLst/>
                <a:latin typeface="Arial Black" panose="020B0A04020102020204" pitchFamily="34" charset="0"/>
              </a:rPr>
              <a:t>-&gt; allows profiles comparison </a:t>
            </a:r>
            <a:r>
              <a:rPr lang="en-US" sz="1000" dirty="0">
                <a:solidFill>
                  <a:srgbClr val="0070C0"/>
                </a:solidFill>
                <a:latin typeface="Arial Black" panose="020B0A04020102020204" pitchFamily="34" charset="0"/>
              </a:rPr>
              <a:t>( incl. </a:t>
            </a:r>
            <a:r>
              <a:rPr lang="en-US" sz="1000" dirty="0">
                <a:solidFill>
                  <a:srgbClr val="0070C0"/>
                </a:solidFill>
                <a:effectLst/>
                <a:latin typeface="Arial Black" panose="020B0A04020102020204" pitchFamily="34" charset="0"/>
              </a:rPr>
              <a:t>diff. instruments) and the best profile selection for calculations at a station </a:t>
            </a:r>
          </a:p>
          <a:p>
            <a:pPr marL="228600" indent="-228600">
              <a:spcAft>
                <a:spcPts val="0"/>
              </a:spcAft>
              <a:buAutoNum type="arabicPlain"/>
            </a:pPr>
            <a:endParaRPr lang="en-US" sz="1000" dirty="0">
              <a:solidFill>
                <a:srgbClr val="0070C0"/>
              </a:solidFill>
              <a:effectLst/>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Duplicates are stored in the merged database -&gt; allows to combine data and metadata</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Embedded modules for QC and data analysis</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Includes a </a:t>
            </a:r>
            <a:r>
              <a:rPr lang="en-US" sz="1000" dirty="0">
                <a:solidFill>
                  <a:srgbClr val="FF0000"/>
                </a:solidFill>
                <a:latin typeface="Arial Black" panose="020B0A04020102020204" pitchFamily="34" charset="0"/>
              </a:rPr>
              <a:t>‘knowledge’ database’</a:t>
            </a:r>
            <a:r>
              <a:rPr lang="en-US" sz="1000" dirty="0">
                <a:solidFill>
                  <a:srgbClr val="0070C0"/>
                </a:solidFill>
                <a:latin typeface="Arial Black" panose="020B0A04020102020204" pitchFamily="34" charset="0"/>
              </a:rPr>
              <a:t> -&gt; identification of sources, platforms, projects, institutes, countries</a:t>
            </a:r>
          </a:p>
          <a:p>
            <a:pPr marL="228600" indent="-228600">
              <a:spcAft>
                <a:spcPts val="0"/>
              </a:spcAft>
              <a:buAutoNum type="arabicPlain"/>
            </a:pPr>
            <a:endParaRPr lang="ru-RU"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Data </a:t>
            </a:r>
            <a:r>
              <a:rPr lang="en-US" sz="1000" dirty="0">
                <a:solidFill>
                  <a:srgbClr val="FF0000"/>
                </a:solidFill>
                <a:latin typeface="Arial Black" panose="020B0A04020102020204" pitchFamily="34" charset="0"/>
              </a:rPr>
              <a:t>catalogue</a:t>
            </a:r>
            <a:r>
              <a:rPr lang="en-US" sz="1000" dirty="0">
                <a:solidFill>
                  <a:srgbClr val="0070C0"/>
                </a:solidFill>
                <a:latin typeface="Arial Black" panose="020B0A04020102020204" pitchFamily="34" charset="0"/>
              </a:rPr>
              <a:t> (Entry) -&gt; flexible system for creating data subsets </a:t>
            </a:r>
          </a:p>
          <a:p>
            <a:pPr marL="228600" indent="-228600">
              <a:spcAft>
                <a:spcPts val="0"/>
              </a:spcAft>
              <a:buAutoNum type="arabicPlain"/>
            </a:pPr>
            <a:endParaRPr lang="en-US" sz="1000" dirty="0">
              <a:solidFill>
                <a:srgbClr val="0070C0"/>
              </a:solidFill>
              <a:latin typeface="Arial Black" panose="020B0A04020102020204" pitchFamily="34" charset="0"/>
            </a:endParaRPr>
          </a:p>
          <a:p>
            <a:pPr marL="228600" indent="-228600">
              <a:spcAft>
                <a:spcPts val="0"/>
              </a:spcAft>
              <a:buAutoNum type="arabicPlain"/>
            </a:pPr>
            <a:r>
              <a:rPr lang="en-US" sz="1000" dirty="0">
                <a:solidFill>
                  <a:srgbClr val="0070C0"/>
                </a:solidFill>
                <a:latin typeface="Arial Black" panose="020B0A04020102020204" pitchFamily="34" charset="0"/>
              </a:rPr>
              <a:t>Data export -&gt; considering QC flags, duplicates, change of profiles vertical resolution   </a:t>
            </a:r>
            <a:r>
              <a:rPr lang="en-US" sz="1000" dirty="0">
                <a:solidFill>
                  <a:srgbClr val="0070C0"/>
                </a:solidFill>
                <a:effectLst/>
                <a:latin typeface="Arial Black" panose="020B0A04020102020204" pitchFamily="34" charset="0"/>
              </a:rPr>
              <a:t> </a:t>
            </a:r>
          </a:p>
        </p:txBody>
      </p:sp>
      <p:sp>
        <p:nvSpPr>
          <p:cNvPr id="8" name="TextBox 7">
            <a:extLst>
              <a:ext uri="{FF2B5EF4-FFF2-40B4-BE49-F238E27FC236}">
                <a16:creationId xmlns:a16="http://schemas.microsoft.com/office/drawing/2014/main" id="{D1F83D0C-AE31-472D-BD0D-B5D22E330FAD}"/>
              </a:ext>
            </a:extLst>
          </p:cNvPr>
          <p:cNvSpPr txBox="1"/>
          <p:nvPr/>
        </p:nvSpPr>
        <p:spPr>
          <a:xfrm>
            <a:off x="2537646" y="1044708"/>
            <a:ext cx="1744077" cy="276999"/>
          </a:xfrm>
          <a:prstGeom prst="rect">
            <a:avLst/>
          </a:prstGeom>
          <a:noFill/>
        </p:spPr>
        <p:txBody>
          <a:bodyPr wrap="square" rtlCol="0">
            <a:spAutoFit/>
          </a:bodyPr>
          <a:lstStyle/>
          <a:p>
            <a:r>
              <a:rPr lang="en-US" sz="1200" b="1" dirty="0">
                <a:solidFill>
                  <a:schemeClr val="accent4"/>
                </a:solidFill>
                <a:latin typeface="Arial Black" panose="020B0A04020102020204" pitchFamily="34" charset="0"/>
              </a:rPr>
              <a:t>Database design</a:t>
            </a:r>
            <a:r>
              <a:rPr lang="en-US" sz="1200" dirty="0">
                <a:solidFill>
                  <a:schemeClr val="accent4"/>
                </a:solidFill>
                <a:latin typeface="Arial Black" panose="020B0A04020102020204" pitchFamily="34" charset="0"/>
              </a:rPr>
              <a:t> </a:t>
            </a:r>
          </a:p>
        </p:txBody>
      </p:sp>
    </p:spTree>
    <p:extLst>
      <p:ext uri="{BB962C8B-B14F-4D97-AF65-F5344CB8AC3E}">
        <p14:creationId xmlns:p14="http://schemas.microsoft.com/office/powerpoint/2010/main" val="3882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0A540-AC45-4D1D-AAC4-2AB6C4AEDD5F}"/>
              </a:ext>
            </a:extLst>
          </p:cNvPr>
          <p:cNvPicPr>
            <a:picLocks noChangeAspect="1"/>
          </p:cNvPicPr>
          <p:nvPr/>
        </p:nvPicPr>
        <p:blipFill>
          <a:blip r:embed="rId2"/>
          <a:stretch>
            <a:fillRect/>
          </a:stretch>
        </p:blipFill>
        <p:spPr>
          <a:xfrm>
            <a:off x="6984242" y="996192"/>
            <a:ext cx="5033008" cy="2700000"/>
          </a:xfrm>
          <a:prstGeom prst="rect">
            <a:avLst/>
          </a:prstGeom>
        </p:spPr>
      </p:pic>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180000"/>
            <a:ext cx="10885560" cy="46053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a:solidFill>
                  <a:srgbClr val="FF0000"/>
                </a:solidFill>
                <a:latin typeface="Arial Black" panose="020B0A04020102020204" pitchFamily="34" charset="0"/>
                <a:cs typeface="Aldhabi" panose="020B0604020202020204" pitchFamily="2" charset="-78"/>
              </a:rPr>
              <a:t>Profiles numbering at a station and station’s ‘best profile’ </a:t>
            </a:r>
            <a:r>
              <a:rPr lang="en-US" sz="2000" dirty="0">
                <a:solidFill>
                  <a:schemeClr val="tx1"/>
                </a:solidFill>
                <a:latin typeface="Arial Black" panose="020B0A04020102020204" pitchFamily="34" charset="0"/>
                <a:cs typeface="Aldhabi" panose="020B0604020202020204" pitchFamily="2" charset="-78"/>
              </a:rPr>
              <a:t>  </a:t>
            </a:r>
          </a:p>
        </p:txBody>
      </p:sp>
      <p:sp>
        <p:nvSpPr>
          <p:cNvPr id="7" name="TextBox 6">
            <a:extLst>
              <a:ext uri="{FF2B5EF4-FFF2-40B4-BE49-F238E27FC236}">
                <a16:creationId xmlns:a16="http://schemas.microsoft.com/office/drawing/2014/main" id="{52719A8F-9739-4B3D-9D70-DB71A583BDD9}"/>
              </a:ext>
            </a:extLst>
          </p:cNvPr>
          <p:cNvSpPr txBox="1"/>
          <p:nvPr/>
        </p:nvSpPr>
        <p:spPr>
          <a:xfrm>
            <a:off x="9915941" y="2865195"/>
            <a:ext cx="1500382" cy="830997"/>
          </a:xfrm>
          <a:prstGeom prst="rect">
            <a:avLst/>
          </a:prstGeom>
          <a:noFill/>
        </p:spPr>
        <p:txBody>
          <a:bodyPr wrap="square" rtlCol="0">
            <a:spAutoFit/>
          </a:bodyPr>
          <a:lstStyle/>
          <a:p>
            <a:r>
              <a:rPr lang="en-US" sz="1200" b="1" dirty="0">
                <a:solidFill>
                  <a:srgbClr val="00B050"/>
                </a:solidFill>
                <a:latin typeface="Arial Black" panose="020B0A04020102020204" pitchFamily="34" charset="0"/>
              </a:rPr>
              <a:t>NABOS</a:t>
            </a:r>
          </a:p>
          <a:p>
            <a:r>
              <a:rPr lang="en-US" sz="1200" dirty="0">
                <a:solidFill>
                  <a:srgbClr val="00B050"/>
                </a:solidFill>
                <a:latin typeface="Arial Black" panose="020B0A04020102020204" pitchFamily="34" charset="0"/>
              </a:rPr>
              <a:t>Oxygen</a:t>
            </a:r>
          </a:p>
          <a:p>
            <a:r>
              <a:rPr lang="en-US" sz="1200" dirty="0">
                <a:solidFill>
                  <a:srgbClr val="FF0000"/>
                </a:solidFill>
                <a:latin typeface="Arial Black" panose="020B0A04020102020204" pitchFamily="34" charset="0"/>
              </a:rPr>
              <a:t>All profiles: 974</a:t>
            </a:r>
          </a:p>
          <a:p>
            <a:r>
              <a:rPr lang="en-US" sz="1200" dirty="0">
                <a:solidFill>
                  <a:srgbClr val="00B050"/>
                </a:solidFill>
                <a:latin typeface="Arial Black" panose="020B0A04020102020204" pitchFamily="34" charset="0"/>
              </a:rPr>
              <a:t> </a:t>
            </a:r>
          </a:p>
        </p:txBody>
      </p:sp>
      <p:pic>
        <p:nvPicPr>
          <p:cNvPr id="8" name="Picture 7">
            <a:extLst>
              <a:ext uri="{FF2B5EF4-FFF2-40B4-BE49-F238E27FC236}">
                <a16:creationId xmlns:a16="http://schemas.microsoft.com/office/drawing/2014/main" id="{4F07052B-3261-492D-ABDD-BE8149B00C4A}"/>
              </a:ext>
            </a:extLst>
          </p:cNvPr>
          <p:cNvPicPr>
            <a:picLocks noChangeAspect="1"/>
          </p:cNvPicPr>
          <p:nvPr/>
        </p:nvPicPr>
        <p:blipFill>
          <a:blip r:embed="rId3"/>
          <a:stretch>
            <a:fillRect/>
          </a:stretch>
        </p:blipFill>
        <p:spPr>
          <a:xfrm>
            <a:off x="6984242" y="3846001"/>
            <a:ext cx="5033008" cy="2700000"/>
          </a:xfrm>
          <a:prstGeom prst="rect">
            <a:avLst/>
          </a:prstGeom>
        </p:spPr>
      </p:pic>
      <p:sp>
        <p:nvSpPr>
          <p:cNvPr id="11" name="TextBox 10">
            <a:extLst>
              <a:ext uri="{FF2B5EF4-FFF2-40B4-BE49-F238E27FC236}">
                <a16:creationId xmlns:a16="http://schemas.microsoft.com/office/drawing/2014/main" id="{C9231B86-4D0E-4DE0-804D-E288753620B9}"/>
              </a:ext>
            </a:extLst>
          </p:cNvPr>
          <p:cNvSpPr txBox="1"/>
          <p:nvPr/>
        </p:nvSpPr>
        <p:spPr>
          <a:xfrm>
            <a:off x="9984035" y="5738509"/>
            <a:ext cx="1806103" cy="830997"/>
          </a:xfrm>
          <a:prstGeom prst="rect">
            <a:avLst/>
          </a:prstGeom>
          <a:noFill/>
        </p:spPr>
        <p:txBody>
          <a:bodyPr wrap="square" rtlCol="0">
            <a:spAutoFit/>
          </a:bodyPr>
          <a:lstStyle/>
          <a:p>
            <a:r>
              <a:rPr lang="en-US" sz="1200" b="1" dirty="0">
                <a:solidFill>
                  <a:srgbClr val="00B050"/>
                </a:solidFill>
                <a:latin typeface="Arial Black" panose="020B0A04020102020204" pitchFamily="34" charset="0"/>
              </a:rPr>
              <a:t>NABOS</a:t>
            </a:r>
          </a:p>
          <a:p>
            <a:r>
              <a:rPr lang="en-US" sz="1200" dirty="0">
                <a:solidFill>
                  <a:srgbClr val="00B050"/>
                </a:solidFill>
                <a:latin typeface="Arial Black" panose="020B0A04020102020204" pitchFamily="34" charset="0"/>
              </a:rPr>
              <a:t>Oxygen</a:t>
            </a:r>
          </a:p>
          <a:p>
            <a:r>
              <a:rPr lang="en-US" sz="1200" dirty="0">
                <a:solidFill>
                  <a:srgbClr val="FF0000"/>
                </a:solidFill>
                <a:latin typeface="Arial Black" panose="020B0A04020102020204" pitchFamily="34" charset="0"/>
              </a:rPr>
              <a:t>Best profiles: 471</a:t>
            </a:r>
          </a:p>
          <a:p>
            <a:r>
              <a:rPr lang="en-US" sz="1200" dirty="0">
                <a:solidFill>
                  <a:srgbClr val="00B050"/>
                </a:solidFill>
                <a:latin typeface="Arial Black" panose="020B0A04020102020204" pitchFamily="34" charset="0"/>
              </a:rPr>
              <a:t> </a:t>
            </a:r>
          </a:p>
        </p:txBody>
      </p:sp>
      <p:sp>
        <p:nvSpPr>
          <p:cNvPr id="13" name="TextBox 12">
            <a:extLst>
              <a:ext uri="{FF2B5EF4-FFF2-40B4-BE49-F238E27FC236}">
                <a16:creationId xmlns:a16="http://schemas.microsoft.com/office/drawing/2014/main" id="{42D15C7C-B886-48B8-A8FF-36762BBFECA6}"/>
              </a:ext>
            </a:extLst>
          </p:cNvPr>
          <p:cNvSpPr txBox="1"/>
          <p:nvPr/>
        </p:nvSpPr>
        <p:spPr>
          <a:xfrm>
            <a:off x="981928" y="3236999"/>
            <a:ext cx="5401387" cy="461665"/>
          </a:xfrm>
          <a:prstGeom prst="rect">
            <a:avLst/>
          </a:prstGeom>
          <a:noFill/>
        </p:spPr>
        <p:txBody>
          <a:bodyPr wrap="square" rtlCol="0">
            <a:spAutoFit/>
          </a:bodyPr>
          <a:lstStyle/>
          <a:p>
            <a:r>
              <a:rPr lang="en-US" sz="1200" b="1" dirty="0">
                <a:solidFill>
                  <a:srgbClr val="0070C0"/>
                </a:solidFill>
                <a:latin typeface="Arial Black" panose="020B0A04020102020204" pitchFamily="34" charset="0"/>
              </a:rPr>
              <a:t>NABOS. Example of multiple o</a:t>
            </a:r>
            <a:r>
              <a:rPr lang="en-US" sz="1200" dirty="0">
                <a:solidFill>
                  <a:srgbClr val="0070C0"/>
                </a:solidFill>
                <a:latin typeface="Arial Black" panose="020B0A04020102020204" pitchFamily="34" charset="0"/>
              </a:rPr>
              <a:t>xygen profiles from different instruments and sensors and in different units (ml/l, µmol/kg) </a:t>
            </a:r>
          </a:p>
        </p:txBody>
      </p:sp>
      <p:pic>
        <p:nvPicPr>
          <p:cNvPr id="15" name="Picture 14">
            <a:extLst>
              <a:ext uri="{FF2B5EF4-FFF2-40B4-BE49-F238E27FC236}">
                <a16:creationId xmlns:a16="http://schemas.microsoft.com/office/drawing/2014/main" id="{92D67ABD-7D39-4EA0-BA64-E0A9F545BA89}"/>
              </a:ext>
            </a:extLst>
          </p:cNvPr>
          <p:cNvPicPr>
            <a:picLocks noChangeAspect="1"/>
          </p:cNvPicPr>
          <p:nvPr/>
        </p:nvPicPr>
        <p:blipFill>
          <a:blip r:embed="rId4"/>
          <a:stretch>
            <a:fillRect/>
          </a:stretch>
        </p:blipFill>
        <p:spPr>
          <a:xfrm>
            <a:off x="2009835" y="1257861"/>
            <a:ext cx="2604783" cy="1507262"/>
          </a:xfrm>
          <a:prstGeom prst="rect">
            <a:avLst/>
          </a:prstGeom>
        </p:spPr>
      </p:pic>
      <p:pic>
        <p:nvPicPr>
          <p:cNvPr id="17" name="Picture 16">
            <a:extLst>
              <a:ext uri="{FF2B5EF4-FFF2-40B4-BE49-F238E27FC236}">
                <a16:creationId xmlns:a16="http://schemas.microsoft.com/office/drawing/2014/main" id="{F2187078-534B-468A-B028-9947F1D89663}"/>
              </a:ext>
            </a:extLst>
          </p:cNvPr>
          <p:cNvPicPr>
            <a:picLocks noChangeAspect="1"/>
          </p:cNvPicPr>
          <p:nvPr/>
        </p:nvPicPr>
        <p:blipFill>
          <a:blip r:embed="rId5"/>
          <a:stretch>
            <a:fillRect/>
          </a:stretch>
        </p:blipFill>
        <p:spPr>
          <a:xfrm>
            <a:off x="698321" y="3846001"/>
            <a:ext cx="5796429" cy="2700000"/>
          </a:xfrm>
          <a:prstGeom prst="rect">
            <a:avLst/>
          </a:prstGeom>
        </p:spPr>
      </p:pic>
    </p:spTree>
    <p:extLst>
      <p:ext uri="{BB962C8B-B14F-4D97-AF65-F5344CB8AC3E}">
        <p14:creationId xmlns:p14="http://schemas.microsoft.com/office/powerpoint/2010/main" val="336225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959CF1-304B-45DB-9545-9107A29CBEB5}"/>
              </a:ext>
            </a:extLst>
          </p:cNvPr>
          <p:cNvSpPr txBox="1">
            <a:spLocks/>
          </p:cNvSpPr>
          <p:nvPr/>
        </p:nvSpPr>
        <p:spPr>
          <a:xfrm>
            <a:off x="180000" y="180000"/>
            <a:ext cx="6754290" cy="45270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00" dirty="0">
                <a:solidFill>
                  <a:srgbClr val="FF0000"/>
                </a:solidFill>
                <a:latin typeface="Arial Black" panose="020B0A04020102020204" pitchFamily="34" charset="0"/>
              </a:rPr>
              <a:t>Quality control</a:t>
            </a:r>
            <a:r>
              <a:rPr kumimoji="0" lang="en-US" sz="2000" b="0" i="0" u="none" strike="noStrike" kern="1200" cap="none" spc="0" normalizeH="0" baseline="0" noProof="0" dirty="0">
                <a:ln>
                  <a:noFill/>
                </a:ln>
                <a:solidFill>
                  <a:srgbClr val="FF0000"/>
                </a:solidFill>
                <a:effectLst/>
                <a:uLnTx/>
                <a:uFillTx/>
                <a:latin typeface="Arial Black" panose="020B0A04020102020204" pitchFamily="34" charset="0"/>
              </a:rPr>
              <a:t>/ quality control flags</a:t>
            </a:r>
            <a:endParaRPr kumimoji="0" lang="en-US" sz="2000" b="0" i="0" u="none" strike="noStrike" kern="1200" cap="none" spc="0" normalizeH="0" baseline="0" noProof="0" dirty="0">
              <a:ln>
                <a:noFill/>
              </a:ln>
              <a:solidFill>
                <a:schemeClr val="tx1"/>
              </a:solidFill>
              <a:effectLst/>
              <a:uLnTx/>
              <a:uFillTx/>
              <a:latin typeface="Arial Black" panose="020B0A04020102020204" pitchFamily="34" charset="0"/>
            </a:endParaRPr>
          </a:p>
        </p:txBody>
      </p:sp>
      <p:sp>
        <p:nvSpPr>
          <p:cNvPr id="2" name="Rectangle 1">
            <a:extLst>
              <a:ext uri="{FF2B5EF4-FFF2-40B4-BE49-F238E27FC236}">
                <a16:creationId xmlns:a16="http://schemas.microsoft.com/office/drawing/2014/main" id="{5DBE5907-1C01-4C3B-8C33-4D6E4578C6A8}"/>
              </a:ext>
            </a:extLst>
          </p:cNvPr>
          <p:cNvSpPr/>
          <p:nvPr/>
        </p:nvSpPr>
        <p:spPr>
          <a:xfrm>
            <a:off x="917642" y="4611606"/>
            <a:ext cx="4630366" cy="1969770"/>
          </a:xfrm>
          <a:prstGeom prst="rect">
            <a:avLst/>
          </a:prstGeom>
          <a:ln>
            <a:solidFill>
              <a:schemeClr val="tx1"/>
            </a:solidFill>
          </a:ln>
        </p:spPr>
        <p:txBody>
          <a:bodyPr wrap="square">
            <a:spAutoFit/>
          </a:bodyPr>
          <a:lstStyle/>
          <a:p>
            <a:r>
              <a:rPr lang="en-US" sz="1200" dirty="0">
                <a:solidFill>
                  <a:srgbClr val="FF0000"/>
                </a:solidFill>
                <a:latin typeface="Arial Black" panose="020B0A04020102020204" pitchFamily="34" charset="0"/>
              </a:rPr>
              <a:t>Meaning of QC flags in OCEAN database</a:t>
            </a:r>
          </a:p>
          <a:p>
            <a:r>
              <a:rPr lang="ru-RU" sz="1000" dirty="0">
                <a:latin typeface="Arial Black" panose="020B0A04020102020204" pitchFamily="34" charset="0"/>
              </a:rPr>
              <a:t> </a:t>
            </a:r>
            <a:endParaRPr lang="en-US" sz="1000" dirty="0">
              <a:latin typeface="Arial Black" panose="020B0A04020102020204" pitchFamily="34" charset="0"/>
            </a:endParaRPr>
          </a:p>
          <a:p>
            <a:r>
              <a:rPr lang="en-US" sz="1000" dirty="0">
                <a:latin typeface="Arial Black" panose="020B0A04020102020204" pitchFamily="34" charset="0"/>
              </a:rPr>
              <a:t>0  	not checked</a:t>
            </a:r>
          </a:p>
          <a:p>
            <a:r>
              <a:rPr lang="en-US" sz="1000" dirty="0">
                <a:latin typeface="Arial Black" panose="020B0A04020102020204" pitchFamily="34" charset="0"/>
              </a:rPr>
              <a:t>1  	bad</a:t>
            </a:r>
          </a:p>
          <a:p>
            <a:r>
              <a:rPr lang="en-US" sz="1000" dirty="0">
                <a:latin typeface="Arial Black" panose="020B0A04020102020204" pitchFamily="34" charset="0"/>
              </a:rPr>
              <a:t>2  	suspicious</a:t>
            </a:r>
          </a:p>
          <a:p>
            <a:r>
              <a:rPr lang="en-US" sz="1000" dirty="0">
                <a:latin typeface="Arial Black" panose="020B0A04020102020204" pitchFamily="34" charset="0"/>
              </a:rPr>
              <a:t>3  	calculated</a:t>
            </a:r>
          </a:p>
          <a:p>
            <a:r>
              <a:rPr lang="en-US" sz="1000" dirty="0">
                <a:latin typeface="Arial Black" panose="020B0A04020102020204" pitchFamily="34" charset="0"/>
              </a:rPr>
              <a:t>4  	acceptable</a:t>
            </a:r>
          </a:p>
          <a:p>
            <a:r>
              <a:rPr lang="en-US" sz="1000" dirty="0">
                <a:latin typeface="Arial Black" panose="020B0A04020102020204" pitchFamily="34" charset="0"/>
              </a:rPr>
              <a:t>5  	passed primary QC </a:t>
            </a:r>
          </a:p>
          <a:p>
            <a:r>
              <a:rPr lang="en-US" sz="1000" dirty="0">
                <a:latin typeface="Arial Black" panose="020B0A04020102020204" pitchFamily="34" charset="0"/>
              </a:rPr>
              <a:t>6  	passed expert control</a:t>
            </a:r>
          </a:p>
          <a:p>
            <a:r>
              <a:rPr lang="en-US" sz="1000" dirty="0">
                <a:latin typeface="Arial Black" panose="020B0A04020102020204" pitchFamily="34" charset="0"/>
              </a:rPr>
              <a:t>7  	passed secondary QC </a:t>
            </a:r>
          </a:p>
          <a:p>
            <a:r>
              <a:rPr lang="en-US" sz="1000" dirty="0">
                <a:latin typeface="Arial Black" panose="020B0A04020102020204" pitchFamily="34" charset="0"/>
              </a:rPr>
              <a:t>8  	passed secondary QC and adjusted</a:t>
            </a:r>
          </a:p>
          <a:p>
            <a:r>
              <a:rPr lang="en-US" sz="1000" dirty="0">
                <a:latin typeface="Arial Black" panose="020B0A04020102020204" pitchFamily="34" charset="0"/>
              </a:rPr>
              <a:t>9	not used yet</a:t>
            </a:r>
            <a:endParaRPr lang="nb-NO" sz="1000" dirty="0">
              <a:latin typeface="Arial Black" panose="020B0A04020102020204" pitchFamily="34" charset="0"/>
            </a:endParaRPr>
          </a:p>
        </p:txBody>
      </p:sp>
      <p:sp>
        <p:nvSpPr>
          <p:cNvPr id="3" name="TextBox 2">
            <a:extLst>
              <a:ext uri="{FF2B5EF4-FFF2-40B4-BE49-F238E27FC236}">
                <a16:creationId xmlns:a16="http://schemas.microsoft.com/office/drawing/2014/main" id="{E6FFD78A-892C-482D-AFDB-7F8F763EDF4E}"/>
              </a:ext>
            </a:extLst>
          </p:cNvPr>
          <p:cNvSpPr txBox="1"/>
          <p:nvPr/>
        </p:nvSpPr>
        <p:spPr>
          <a:xfrm>
            <a:off x="917642" y="730679"/>
            <a:ext cx="4630366" cy="3613682"/>
          </a:xfrm>
          <a:prstGeom prst="rect">
            <a:avLst/>
          </a:prstGeom>
          <a:noFill/>
          <a:ln>
            <a:solidFill>
              <a:srgbClr val="0070C0"/>
            </a:solidFill>
          </a:ln>
        </p:spPr>
        <p:txBody>
          <a:bodyPr wrap="square">
            <a:spAutoFit/>
          </a:bodyPr>
          <a:lstStyle/>
          <a:p>
            <a:pPr marL="228600" indent="-228600">
              <a:lnSpc>
                <a:spcPct val="150000"/>
              </a:lnSpc>
              <a:spcAft>
                <a:spcPts val="0"/>
              </a:spcAft>
              <a:buAutoNum type="arabicPlain"/>
            </a:pPr>
            <a:r>
              <a:rPr lang="en-US" sz="1400" dirty="0">
                <a:solidFill>
                  <a:srgbClr val="0070C0"/>
                </a:solidFill>
                <a:latin typeface="Arial Black" panose="020B0A04020102020204" pitchFamily="34" charset="0"/>
              </a:rPr>
              <a:t>Primarily quality control</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Accepting original QC flags from DSs</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Duplicate control</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Natural ranges</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Standard deviations control in layers</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Standard deviations control in squares </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Expert control</a:t>
            </a:r>
          </a:p>
          <a:p>
            <a:pPr marL="228600" indent="-228600">
              <a:lnSpc>
                <a:spcPct val="150000"/>
              </a:lnSpc>
              <a:spcAft>
                <a:spcPts val="0"/>
              </a:spcAft>
              <a:buAutoNum type="arabicPlain"/>
            </a:pPr>
            <a:r>
              <a:rPr lang="en-US" sz="1400" dirty="0">
                <a:solidFill>
                  <a:srgbClr val="0070C0"/>
                </a:solidFill>
                <a:latin typeface="Arial Black" panose="020B0A04020102020204" pitchFamily="34" charset="0"/>
              </a:rPr>
              <a:t>Secondary quality control</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Crossover analysis</a:t>
            </a:r>
          </a:p>
          <a:p>
            <a:pPr marL="685800" lvl="1" indent="-228600">
              <a:lnSpc>
                <a:spcPct val="150000"/>
              </a:lnSpc>
              <a:buFont typeface="Arial" panose="020B0604020202020204" pitchFamily="34" charset="0"/>
              <a:buChar char="•"/>
            </a:pPr>
            <a:r>
              <a:rPr lang="en-US" sz="1400" dirty="0">
                <a:solidFill>
                  <a:srgbClr val="0070C0"/>
                </a:solidFill>
                <a:latin typeface="Arial Black" panose="020B0A04020102020204" pitchFamily="34" charset="0"/>
              </a:rPr>
              <a:t>Inversion analysis</a:t>
            </a:r>
          </a:p>
        </p:txBody>
      </p:sp>
      <p:pic>
        <p:nvPicPr>
          <p:cNvPr id="5" name="Picture 4">
            <a:extLst>
              <a:ext uri="{FF2B5EF4-FFF2-40B4-BE49-F238E27FC236}">
                <a16:creationId xmlns:a16="http://schemas.microsoft.com/office/drawing/2014/main" id="{D42F9B09-7C13-4673-A3B2-12026A7BD053}"/>
              </a:ext>
            </a:extLst>
          </p:cNvPr>
          <p:cNvPicPr>
            <a:picLocks noChangeAspect="1"/>
          </p:cNvPicPr>
          <p:nvPr/>
        </p:nvPicPr>
        <p:blipFill>
          <a:blip r:embed="rId2"/>
          <a:stretch>
            <a:fillRect/>
          </a:stretch>
        </p:blipFill>
        <p:spPr>
          <a:xfrm>
            <a:off x="6325967" y="984413"/>
            <a:ext cx="2243478" cy="1800000"/>
          </a:xfrm>
          <a:prstGeom prst="rect">
            <a:avLst/>
          </a:prstGeom>
        </p:spPr>
      </p:pic>
      <p:pic>
        <p:nvPicPr>
          <p:cNvPr id="13" name="Picture 12">
            <a:extLst>
              <a:ext uri="{FF2B5EF4-FFF2-40B4-BE49-F238E27FC236}">
                <a16:creationId xmlns:a16="http://schemas.microsoft.com/office/drawing/2014/main" id="{B25CABD3-DA6C-43F0-AD74-896935FA30E9}"/>
              </a:ext>
            </a:extLst>
          </p:cNvPr>
          <p:cNvPicPr>
            <a:picLocks noChangeAspect="1"/>
          </p:cNvPicPr>
          <p:nvPr/>
        </p:nvPicPr>
        <p:blipFill>
          <a:blip r:embed="rId3"/>
          <a:stretch>
            <a:fillRect/>
          </a:stretch>
        </p:blipFill>
        <p:spPr>
          <a:xfrm>
            <a:off x="9347404" y="984413"/>
            <a:ext cx="2243478" cy="1800000"/>
          </a:xfrm>
          <a:prstGeom prst="rect">
            <a:avLst/>
          </a:prstGeom>
        </p:spPr>
      </p:pic>
      <p:pic>
        <p:nvPicPr>
          <p:cNvPr id="15" name="Picture 14">
            <a:extLst>
              <a:ext uri="{FF2B5EF4-FFF2-40B4-BE49-F238E27FC236}">
                <a16:creationId xmlns:a16="http://schemas.microsoft.com/office/drawing/2014/main" id="{C95CAB13-3068-4BDF-96DC-46E5A2F67D47}"/>
              </a:ext>
            </a:extLst>
          </p:cNvPr>
          <p:cNvPicPr>
            <a:picLocks noChangeAspect="1"/>
          </p:cNvPicPr>
          <p:nvPr/>
        </p:nvPicPr>
        <p:blipFill>
          <a:blip r:embed="rId4"/>
          <a:stretch>
            <a:fillRect/>
          </a:stretch>
        </p:blipFill>
        <p:spPr>
          <a:xfrm>
            <a:off x="7322091" y="3349624"/>
            <a:ext cx="3292125" cy="2523963"/>
          </a:xfrm>
          <a:prstGeom prst="rect">
            <a:avLst/>
          </a:prstGeom>
        </p:spPr>
      </p:pic>
    </p:spTree>
    <p:extLst>
      <p:ext uri="{BB962C8B-B14F-4D97-AF65-F5344CB8AC3E}">
        <p14:creationId xmlns:p14="http://schemas.microsoft.com/office/powerpoint/2010/main" val="234149292"/>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Elemental</Template>
  <TotalTime>5793</TotalTime>
  <Words>1546</Words>
  <Application>Microsoft Office PowerPoint</Application>
  <PresentationFormat>Widescreen</PresentationFormat>
  <Paragraphs>365</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Black</vt:lpstr>
      <vt:lpstr>Calibri</vt:lpstr>
      <vt:lpstr>Trebuchet MS</vt:lpstr>
      <vt:lpstr>Wingdings</vt:lpstr>
      <vt:lpstr>Wingdings 3</vt:lpstr>
      <vt:lpstr>Facet</vt:lpstr>
      <vt:lpstr>Worksheet</vt:lpstr>
      <vt:lpstr>Alexander Korablev, Are Olsen Progress with geochemistry dataset compilation for the EU 2020 project COMFORT</vt:lpstr>
      <vt:lpstr>Workflow </vt:lpstr>
      <vt:lpstr>Data sources </vt:lpstr>
      <vt:lpstr>GLODAP v2.2019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Smirnov</dc:creator>
  <cp:lastModifiedBy>Alexander Korablev</cp:lastModifiedBy>
  <cp:revision>154</cp:revision>
  <cp:lastPrinted>2019-09-26T10:25:53Z</cp:lastPrinted>
  <dcterms:created xsi:type="dcterms:W3CDTF">2019-08-30T12:29:06Z</dcterms:created>
  <dcterms:modified xsi:type="dcterms:W3CDTF">2020-11-20T09:12:49Z</dcterms:modified>
</cp:coreProperties>
</file>