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605"/>
  </p:normalViewPr>
  <p:slideViewPr>
    <p:cSldViewPr snapToGrid="0" snapToObjects="1">
      <p:cViewPr varScale="1">
        <p:scale>
          <a:sx n="124" d="100"/>
          <a:sy n="124" d="100"/>
        </p:scale>
        <p:origin x="9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20618-E591-834D-A8B0-C5A99CDD8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BEEB7-EBB4-954D-B4FE-3A73B3FF5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2C66-E7C9-BE40-869E-A857DB50F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95BFA-BA86-4C41-A94C-75147587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B06D5-1904-9747-908D-DDBFCE136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622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48A3-610A-F54F-83EC-C4FBA1E2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808B3-F5BA-E646-A775-4BCEECF2C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88070-1412-D349-B57A-ED162E2B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4426A-3584-8F4F-BD90-7FEAEC75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11C52-CB98-8A4D-853E-74E42BDB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817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1FC47-5847-D14B-BCE0-8E6CF7F47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58CF2-404A-F94A-8232-0FE7FFD65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45376-B48E-8F44-81AF-D9AA211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667B1-50A3-0A4F-A355-CC7B5D7E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7150A-A795-944A-BEC3-B524B4BB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11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2B73-04A2-7043-B0E6-DF4D6995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037F-E416-CB45-88FD-CB373E2B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FB1D2-0EF3-4C40-A6C4-20AEB4F5C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43690-0FF4-4544-8A3A-B01FBD9F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13D1-48B6-C642-9F9C-41F7DB52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730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4F2B-3FAD-5C43-8434-F6256771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EFB51-09E2-8C4C-B499-44DB0936C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84F7-1D91-2342-B050-49EB653D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A3162-D5D7-904A-BE2A-B2107EA9E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751E1-8196-CA4B-B142-7FD4D336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25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8003-CF25-0745-88B5-E68670AF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08E47-0A3B-764F-9C9A-4F1FF7382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59FBA-FD71-A047-B195-7AD7485F5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2EB62-FF89-6D40-B77C-0327D9B08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D9FB0-E58E-D24B-A954-C8BF7706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BB538-4AF4-5245-88A7-9790568F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763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26F1-DBC0-0E4D-B3BD-681729AF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82FD8-CAA2-A04D-AF24-1735173F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FB8DD-AF8E-FC40-87F4-14D32F2C8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77F46-568A-694F-A111-CA247B654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E1D9E2-29F4-9B4C-BC98-F86F5F670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9F2FBF-8647-FD49-8A04-16F0CA2CD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11A9BA-51FD-0149-B5D4-E212372C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48D2F1-10AE-DB4F-8824-C4F4B0CA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828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B394-A715-FF48-B21A-21940B2D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870E5-7177-7948-A0BE-DBC5FF8E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6A1A2-9BF9-0D41-9900-730AE94F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58034-E224-424F-B7AB-3B469F41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561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1BE36-123E-714C-B2D1-DF900E58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E0BAA9-0E46-DC4B-9F4F-57B634CB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5B43C-941D-A449-AE5E-089C7951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950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0A77-88F6-7241-AFFC-33044334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6818-6F63-0544-B591-3FDCE47C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4C79F-9121-654E-B5F4-2F9C99022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ACE87-2818-6447-A5AC-5C735FD8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72C6F-6EDB-DF46-805B-FCD57AA97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8E7DA-161B-154E-B12E-F2646DCD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485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70320-CC7B-AD46-98C9-2DDAAB52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D704AE-DB4C-1549-97A6-97F20DFFF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69B6A-0D07-F64E-8605-0EBAC07D0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31570-0A7F-F843-9027-C6FE640E8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F1D88-9680-314F-9C91-71F4533CA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EC73E-ACE8-7341-A9C8-7F4E39F8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45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F5FBC-45D5-FD46-A0DA-B608ECE5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E3F74-EE5D-E240-8474-47FA954F6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FA904-FEA9-9942-8256-046197C55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C85CD-BF9F-1F4C-97AA-EC40773B201B}" type="datetimeFigureOut">
              <a:rPr lang="nb-NO" smtClean="0"/>
              <a:t>14.11.2019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0A1-48BE-B64B-B200-713B36698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59167-CF75-AA43-9708-D7FCA4547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E151C-760D-FF46-8861-42C52C384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350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6EE1-C21D-CC4C-AC97-8A0287C5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venir Light" panose="020B0402020203020204" pitchFamily="34" charset="77"/>
              </a:rPr>
              <a:t>Aqua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B68D-5154-7D48-AE91-FE58C0302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230475" cy="4351338"/>
          </a:xfrm>
        </p:spPr>
        <p:txBody>
          <a:bodyPr/>
          <a:lstStyle/>
          <a:p>
            <a:r>
              <a:rPr lang="nb-NO" dirty="0">
                <a:latin typeface="Avenir Light" panose="020B0402020203020204" pitchFamily="34" charset="77"/>
              </a:rPr>
              <a:t>Aqua </a:t>
            </a:r>
            <a:r>
              <a:rPr lang="nb-NO" dirty="0" err="1">
                <a:latin typeface="Avenir Light" panose="020B0402020203020204" pitchFamily="34" charset="77"/>
              </a:rPr>
              <a:t>doesn’t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work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well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on</a:t>
            </a:r>
            <a:r>
              <a:rPr lang="nb-NO" dirty="0">
                <a:latin typeface="Avenir Light" panose="020B0402020203020204" pitchFamily="34" charset="77"/>
              </a:rPr>
              <a:t> 30 </a:t>
            </a:r>
            <a:r>
              <a:rPr lang="nb-NO" dirty="0" err="1">
                <a:latin typeface="Avenir Light" panose="020B0402020203020204" pitchFamily="34" charset="77"/>
              </a:rPr>
              <a:t>Hz</a:t>
            </a:r>
            <a:r>
              <a:rPr lang="nb-NO" dirty="0">
                <a:latin typeface="Avenir Light" panose="020B0402020203020204" pitchFamily="34" charset="77"/>
              </a:rPr>
              <a:t>. </a:t>
            </a:r>
          </a:p>
          <a:p>
            <a:r>
              <a:rPr lang="nb-NO" dirty="0">
                <a:latin typeface="Avenir Light" panose="020B0402020203020204" pitchFamily="34" charset="77"/>
              </a:rPr>
              <a:t>Good </a:t>
            </a:r>
            <a:r>
              <a:rPr lang="nb-NO" dirty="0" err="1">
                <a:latin typeface="Avenir Light" panose="020B0402020203020204" pitchFamily="34" charset="77"/>
              </a:rPr>
              <a:t>results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after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resampling</a:t>
            </a:r>
            <a:r>
              <a:rPr lang="nb-NO" dirty="0">
                <a:latin typeface="Avenir Light" panose="020B0402020203020204" pitchFamily="34" charset="77"/>
              </a:rPr>
              <a:t> to 3 </a:t>
            </a:r>
            <a:r>
              <a:rPr lang="nb-NO" dirty="0" err="1">
                <a:latin typeface="Avenir Light" panose="020B0402020203020204" pitchFamily="34" charset="77"/>
              </a:rPr>
              <a:t>Hz</a:t>
            </a:r>
            <a:r>
              <a:rPr lang="nb-NO" dirty="0">
                <a:latin typeface="Avenir Light" panose="020B0402020203020204" pitchFamily="34" charset="77"/>
              </a:rPr>
              <a:t>.</a:t>
            </a:r>
          </a:p>
          <a:p>
            <a:r>
              <a:rPr lang="nb-NO" dirty="0">
                <a:latin typeface="Avenir Light" panose="020B0402020203020204" pitchFamily="34" charset="77"/>
              </a:rPr>
              <a:t>Used multiple </a:t>
            </a:r>
            <a:r>
              <a:rPr lang="nb-NO" dirty="0" err="1">
                <a:latin typeface="Avenir Light" panose="020B0402020203020204" pitchFamily="34" charset="77"/>
              </a:rPr>
              <a:t>processes</a:t>
            </a:r>
            <a:r>
              <a:rPr lang="nb-NO" dirty="0">
                <a:latin typeface="Avenir Light" panose="020B0402020203020204" pitchFamily="34" charset="77"/>
              </a:rPr>
              <a:t> to speed up </a:t>
            </a:r>
            <a:r>
              <a:rPr lang="nb-NO" dirty="0" err="1">
                <a:latin typeface="Avenir Light" panose="020B0402020203020204" pitchFamily="34" charset="77"/>
              </a:rPr>
              <a:t>around</a:t>
            </a:r>
            <a:r>
              <a:rPr lang="nb-NO" dirty="0">
                <a:latin typeface="Avenir Light" panose="020B0402020203020204" pitchFamily="34" charset="77"/>
              </a:rPr>
              <a:t> 2x / 3x.</a:t>
            </a:r>
          </a:p>
          <a:p>
            <a:r>
              <a:rPr lang="nb-NO" dirty="0">
                <a:latin typeface="Avenir Light" panose="020B0402020203020204" pitchFamily="34" charset="77"/>
              </a:rPr>
              <a:t>283 </a:t>
            </a:r>
            <a:r>
              <a:rPr lang="nb-NO" dirty="0" err="1">
                <a:latin typeface="Avenir Light" panose="020B0402020203020204" pitchFamily="34" charset="77"/>
              </a:rPr>
              <a:t>tseries</a:t>
            </a:r>
            <a:r>
              <a:rPr lang="nb-NO" dirty="0">
                <a:latin typeface="Avenir Light" panose="020B0402020203020204" pitchFamily="34" charset="77"/>
              </a:rPr>
              <a:t> in </a:t>
            </a:r>
            <a:r>
              <a:rPr lang="nb-NO" dirty="0" err="1">
                <a:latin typeface="Avenir Light" panose="020B0402020203020204" pitchFamily="34" charset="77"/>
              </a:rPr>
              <a:t>wt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dataset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took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about</a:t>
            </a:r>
            <a:r>
              <a:rPr lang="nb-NO" dirty="0">
                <a:latin typeface="Avenir Light" panose="020B0402020203020204" pitchFamily="34" charset="77"/>
              </a:rPr>
              <a:t> 5 </a:t>
            </a:r>
            <a:r>
              <a:rPr lang="nb-NO" dirty="0" err="1">
                <a:latin typeface="Avenir Light" panose="020B0402020203020204" pitchFamily="34" charset="77"/>
              </a:rPr>
              <a:t>days</a:t>
            </a:r>
            <a:r>
              <a:rPr lang="nb-NO" dirty="0">
                <a:latin typeface="Avenir Light" panose="020B0402020203020204" pitchFamily="34" charset="77"/>
              </a:rPr>
              <a:t>.</a:t>
            </a:r>
          </a:p>
          <a:p>
            <a:r>
              <a:rPr lang="nb-NO" dirty="0" err="1">
                <a:latin typeface="Avenir Light" panose="020B0402020203020204" pitchFamily="34" charset="77"/>
              </a:rPr>
              <a:t>Can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give</a:t>
            </a:r>
            <a:r>
              <a:rPr lang="nb-NO" dirty="0">
                <a:latin typeface="Avenir Light" panose="020B0402020203020204" pitchFamily="34" charset="77"/>
              </a:rPr>
              <a:t> </a:t>
            </a:r>
            <a:r>
              <a:rPr lang="nb-NO" dirty="0" err="1">
                <a:latin typeface="Avenir Light" panose="020B0402020203020204" pitchFamily="34" charset="77"/>
              </a:rPr>
              <a:t>aqua</a:t>
            </a:r>
            <a:r>
              <a:rPr lang="nb-NO" dirty="0">
                <a:latin typeface="Avenir Light" panose="020B0402020203020204" pitchFamily="34" charset="77"/>
              </a:rPr>
              <a:t> data to Celine.</a:t>
            </a:r>
          </a:p>
          <a:p>
            <a:endParaRPr lang="nb-NO" dirty="0">
              <a:latin typeface="Avenir Light" panose="020B0402020203020204" pitchFamily="34" charset="77"/>
            </a:endParaRPr>
          </a:p>
          <a:p>
            <a:endParaRPr lang="nb-NO" dirty="0">
              <a:latin typeface="Avenir Light" panose="020B0402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15229-A0EE-9649-A95A-30D016DAC680}"/>
              </a:ext>
            </a:extLst>
          </p:cNvPr>
          <p:cNvSpPr txBox="1"/>
          <p:nvPr/>
        </p:nvSpPr>
        <p:spPr>
          <a:xfrm>
            <a:off x="10136312" y="645069"/>
            <a:ext cx="243497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err="1">
                <a:latin typeface="Abadi MT Condensed Light" panose="020B0306030101010103" pitchFamily="34" charset="77"/>
              </a:rPr>
              <a:t>opts.fileName</a:t>
            </a:r>
            <a:r>
              <a:rPr lang="nb-NO" sz="800" dirty="0">
                <a:latin typeface="Abadi MT Condensed Light" panose="020B0306030101010103" pitchFamily="34" charset="77"/>
              </a:rPr>
              <a:t> = '</a:t>
            </a:r>
            <a:r>
              <a:rPr lang="nb-NO" sz="800" dirty="0" err="1">
                <a:latin typeface="Abadi MT Condensed Light" panose="020B0306030101010103" pitchFamily="34" charset="77"/>
              </a:rPr>
              <a:t>no_file.tif</a:t>
            </a:r>
            <a:r>
              <a:rPr lang="nb-NO" sz="800" dirty="0">
                <a:latin typeface="Abadi MT Condensed Light" panose="020B0306030101010103" pitchFamily="34" charset="77"/>
              </a:rPr>
              <a:t>';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opts.minSize</a:t>
            </a:r>
            <a:r>
              <a:rPr lang="nb-NO" sz="800" dirty="0">
                <a:latin typeface="Abadi MT Condensed Light" panose="020B0306030101010103" pitchFamily="34" charset="77"/>
              </a:rPr>
              <a:t> = 8;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opts.smoXY</a:t>
            </a:r>
            <a:r>
              <a:rPr lang="nb-NO" sz="800" dirty="0">
                <a:latin typeface="Abadi MT Condensed Light" panose="020B0306030101010103" pitchFamily="34" charset="77"/>
              </a:rPr>
              <a:t> = 0.5000;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opts.thrARScl</a:t>
            </a:r>
            <a:r>
              <a:rPr lang="nb-NO" sz="800" dirty="0">
                <a:latin typeface="Abadi MT Condensed Light" panose="020B0306030101010103" pitchFamily="34" charset="77"/>
              </a:rPr>
              <a:t> = 2;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opts.thrTWScl</a:t>
            </a:r>
            <a:r>
              <a:rPr lang="nb-NO" sz="800" dirty="0">
                <a:latin typeface="Abadi MT Condensed Light" panose="020B0306030101010103" pitchFamily="34" charset="77"/>
              </a:rPr>
              <a:t> = 2;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opts.thrExtZ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opts.cDelay</a:t>
            </a:r>
            <a:r>
              <a:rPr lang="nb-NO" sz="800" dirty="0">
                <a:latin typeface="Abadi MT Condensed Light" panose="020B0306030101010103" pitchFamily="34" charset="77"/>
              </a:rPr>
              <a:t> = 2;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opts.cRise</a:t>
            </a:r>
            <a:r>
              <a:rPr lang="nb-NO" sz="800" dirty="0">
                <a:latin typeface="Abadi MT Condensed Light" panose="020B0306030101010103" pitchFamily="34" charset="77"/>
              </a:rPr>
              <a:t> = 2;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opts.gtwSmo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opts.maxStp</a:t>
            </a:r>
            <a:r>
              <a:rPr lang="nb-NO" sz="800" dirty="0">
                <a:latin typeface="Abadi MT Condensed Light" panose="020B0306030101010103" pitchFamily="34" charset="77"/>
              </a:rPr>
              <a:t> = 11;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opts.zThr</a:t>
            </a:r>
            <a:r>
              <a:rPr lang="nb-NO" sz="800" dirty="0">
                <a:latin typeface="Abadi MT Condensed Light" panose="020B0306030101010103" pitchFamily="34" charset="77"/>
              </a:rPr>
              <a:t> = 2;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opts.ignoreMerge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opts.mergeEventDiscon</a:t>
            </a:r>
            <a:r>
              <a:rPr lang="nb-NO" sz="800" dirty="0">
                <a:latin typeface="Abadi MT Condensed Light" panose="020B0306030101010103" pitchFamily="34" charset="77"/>
              </a:rPr>
              <a:t> = 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opts.mergeEventCorr</a:t>
            </a:r>
            <a:r>
              <a:rPr lang="nb-NO" sz="800" dirty="0">
                <a:latin typeface="Abadi MT Condensed Light" panose="020B0306030101010103" pitchFamily="34" charset="77"/>
              </a:rPr>
              <a:t> = 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opts.mergeEventMaxTimeDif</a:t>
            </a:r>
            <a:r>
              <a:rPr lang="nb-NO" sz="800" dirty="0">
                <a:latin typeface="Abadi MT Condensed Light" panose="020B0306030101010103" pitchFamily="34" charset="77"/>
              </a:rPr>
              <a:t> = 2;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opts.regMaskGap</a:t>
            </a:r>
            <a:r>
              <a:rPr lang="nb-NO" sz="800" dirty="0">
                <a:latin typeface="Abadi MT Condensed Light" panose="020B0306030101010103" pitchFamily="34" charset="77"/>
              </a:rPr>
              <a:t> = 5;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opts.usePG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opts.cut</a:t>
            </a:r>
            <a:r>
              <a:rPr lang="nb-NO" sz="800" dirty="0">
                <a:latin typeface="Abadi MT Condensed Light" panose="020B0306030101010103" pitchFamily="34" charset="77"/>
              </a:rPr>
              <a:t> = 200;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opts.movAvgWin</a:t>
            </a:r>
            <a:r>
              <a:rPr lang="nb-NO" sz="800" dirty="0">
                <a:latin typeface="Abadi MT Condensed Light" panose="020B0306030101010103" pitchFamily="34" charset="77"/>
              </a:rPr>
              <a:t> = 25;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opts.extendSV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opts.legacyModeActRun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opts.getTimeWindowExt</a:t>
            </a:r>
            <a:r>
              <a:rPr lang="nb-NO" sz="800" dirty="0">
                <a:latin typeface="Abadi MT Condensed Light" panose="020B0306030101010103" pitchFamily="34" charset="77"/>
              </a:rPr>
              <a:t> = 50;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opts.seedNeib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opts.seedRemoveNeib</a:t>
            </a:r>
            <a:r>
              <a:rPr lang="nb-NO" sz="800" dirty="0">
                <a:latin typeface="Abadi MT Condensed Light" panose="020B0306030101010103" pitchFamily="34" charset="77"/>
              </a:rPr>
              <a:t> = 2;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opts.thrSvSig</a:t>
            </a:r>
            <a:r>
              <a:rPr lang="nb-NO" sz="800" dirty="0">
                <a:latin typeface="Abadi MT Condensed Light" panose="020B0306030101010103" pitchFamily="34" charset="77"/>
              </a:rPr>
              <a:t> = 4;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opts.gapExt</a:t>
            </a:r>
            <a:r>
              <a:rPr lang="nb-NO" sz="800" dirty="0">
                <a:latin typeface="Abadi MT Condensed Light" panose="020B0306030101010103" pitchFamily="34" charset="77"/>
              </a:rPr>
              <a:t> = 5;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opts.superEventdensityFirst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opts.gtwGapSeedRatio</a:t>
            </a:r>
            <a:r>
              <a:rPr lang="nb-NO" sz="800" dirty="0">
                <a:latin typeface="Abadi MT Condensed Light" panose="020B0306030101010103" pitchFamily="34" charset="77"/>
              </a:rPr>
              <a:t> = 4;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opts.gtwGapSeedMin</a:t>
            </a:r>
            <a:r>
              <a:rPr lang="nb-NO" sz="800" dirty="0">
                <a:latin typeface="Abadi MT Condensed Light" panose="020B0306030101010103" pitchFamily="34" charset="77"/>
              </a:rPr>
              <a:t> = 5;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opts.cOver</a:t>
            </a:r>
            <a:r>
              <a:rPr lang="nb-NO" sz="800" dirty="0">
                <a:latin typeface="Abadi MT Condensed Light" panose="020B0306030101010103" pitchFamily="34" charset="77"/>
              </a:rPr>
              <a:t> = 0.2000;</a:t>
            </a:r>
          </a:p>
          <a:p>
            <a:r>
              <a:rPr lang="nb-NO" sz="800" dirty="0">
                <a:latin typeface="Abadi MT Condensed Light" panose="020B0306030101010103" pitchFamily="34" charset="77"/>
              </a:rPr>
              <a:t>opts.minShow1 = 0.2000;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opts.minShowEvtGUI</a:t>
            </a:r>
            <a:r>
              <a:rPr lang="nb-NO" sz="800" dirty="0">
                <a:latin typeface="Abadi MT Condensed Light" panose="020B0306030101010103" pitchFamily="34" charset="77"/>
              </a:rPr>
              <a:t> = 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opts.ignoreTau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opts.correctTrend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opts.extendEvtRe</a:t>
            </a:r>
            <a:r>
              <a:rPr lang="nb-NO" sz="800" dirty="0">
                <a:latin typeface="Abadi MT Condensed Light" panose="020B0306030101010103" pitchFamily="34" charset="77"/>
              </a:rPr>
              <a:t> = 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opts.propthrmin</a:t>
            </a:r>
            <a:r>
              <a:rPr lang="nb-NO" sz="800" dirty="0">
                <a:latin typeface="Abadi MT Condensed Light" panose="020B0306030101010103" pitchFamily="34" charset="77"/>
              </a:rPr>
              <a:t> = 0.2000;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opts.propthrstep</a:t>
            </a:r>
            <a:r>
              <a:rPr lang="nb-NO" sz="800" dirty="0">
                <a:latin typeface="Abadi MT Condensed Light" panose="020B0306030101010103" pitchFamily="34" charset="77"/>
              </a:rPr>
              <a:t> = 0.1000;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opts.propthrmax</a:t>
            </a:r>
            <a:r>
              <a:rPr lang="nb-NO" sz="800" dirty="0">
                <a:latin typeface="Abadi MT Condensed Light" panose="020B0306030101010103" pitchFamily="34" charset="77"/>
              </a:rPr>
              <a:t> = 0.8000;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opts.frameRate</a:t>
            </a:r>
            <a:r>
              <a:rPr lang="nb-NO" sz="800" dirty="0">
                <a:latin typeface="Abadi MT Condensed Light" panose="020B0306030101010103" pitchFamily="34" charset="77"/>
              </a:rPr>
              <a:t> = 1 / </a:t>
            </a:r>
            <a:r>
              <a:rPr lang="nb-NO" sz="800" dirty="0" err="1">
                <a:latin typeface="Abadi MT Condensed Light" panose="020B0306030101010103" pitchFamily="34" charset="77"/>
              </a:rPr>
              <a:t>ts.dt</a:t>
            </a:r>
            <a:r>
              <a:rPr lang="nb-NO" sz="800" dirty="0">
                <a:latin typeface="Abadi MT Condensed Light" panose="020B0306030101010103" pitchFamily="34" charset="77"/>
              </a:rPr>
              <a:t> / </a:t>
            </a:r>
            <a:r>
              <a:rPr lang="nb-NO" sz="800" dirty="0" err="1">
                <a:latin typeface="Abadi MT Condensed Light" panose="020B0306030101010103" pitchFamily="34" charset="77"/>
              </a:rPr>
              <a:t>merge_frames</a:t>
            </a:r>
            <a:r>
              <a:rPr lang="nb-NO" sz="800" dirty="0">
                <a:latin typeface="Abadi MT Condensed Light" panose="020B0306030101010103" pitchFamily="34" charset="77"/>
              </a:rPr>
              <a:t>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opts.spatialRes</a:t>
            </a:r>
            <a:r>
              <a:rPr lang="nb-NO" sz="800" dirty="0">
                <a:latin typeface="Abadi MT Condensed Light" panose="020B0306030101010103" pitchFamily="34" charset="77"/>
              </a:rPr>
              <a:t> = </a:t>
            </a:r>
            <a:r>
              <a:rPr lang="nb-NO" sz="800" dirty="0" err="1">
                <a:latin typeface="Abadi MT Condensed Light" panose="020B0306030101010103" pitchFamily="34" charset="77"/>
              </a:rPr>
              <a:t>ts.dx</a:t>
            </a:r>
            <a:r>
              <a:rPr lang="nb-NO" sz="800" dirty="0">
                <a:latin typeface="Abadi MT Condensed Light" panose="020B0306030101010103" pitchFamily="34" charset="77"/>
              </a:rPr>
              <a:t>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opts.varEst</a:t>
            </a:r>
            <a:r>
              <a:rPr lang="nb-NO" sz="800" dirty="0">
                <a:latin typeface="Abadi MT Condensed Light" panose="020B0306030101010103" pitchFamily="34" charset="77"/>
              </a:rPr>
              <a:t> = 0.0053;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opts.fgFluo</a:t>
            </a:r>
            <a:r>
              <a:rPr lang="nb-NO" sz="800" dirty="0">
                <a:latin typeface="Abadi MT Condensed Light" panose="020B0306030101010103" pitchFamily="34" charset="77"/>
              </a:rPr>
              <a:t> = 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opts.bgFluo</a:t>
            </a:r>
            <a:r>
              <a:rPr lang="nb-NO" sz="800" dirty="0">
                <a:latin typeface="Abadi MT Condensed Light" panose="020B0306030101010103" pitchFamily="34" charset="77"/>
              </a:rPr>
              <a:t> = 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opts.northx</a:t>
            </a:r>
            <a:r>
              <a:rPr lang="nb-NO" sz="800" dirty="0">
                <a:latin typeface="Abadi MT Condensed Light" panose="020B0306030101010103" pitchFamily="34" charset="77"/>
              </a:rPr>
              <a:t> = 0;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opts.northy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r>
              <a:rPr lang="nb-NO" sz="800" dirty="0" err="1">
                <a:latin typeface="Abadi MT Condensed Light" panose="020B0306030101010103" pitchFamily="34" charset="77"/>
              </a:rPr>
              <a:t>opts.skipSteps</a:t>
            </a:r>
            <a:r>
              <a:rPr lang="nb-NO" sz="800" dirty="0">
                <a:latin typeface="Abadi MT Condensed Light" panose="020B0306030101010103" pitchFamily="34" charset="77"/>
              </a:rPr>
              <a:t> = 1;</a:t>
            </a:r>
          </a:p>
          <a:p>
            <a:endParaRPr lang="nb-NO" sz="800" dirty="0">
              <a:latin typeface="Abadi MT Condensed Light" panose="020B0306030101010103" pitchFamily="34" charset="77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CBBE7CE-1C05-7A41-9D32-AB5FD123A5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234141"/>
              </p:ext>
            </p:extLst>
          </p:nvPr>
        </p:nvGraphicFramePr>
        <p:xfrm>
          <a:off x="581346" y="4969517"/>
          <a:ext cx="84124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771">
                  <a:extLst>
                    <a:ext uri="{9D8B030D-6E8A-4147-A177-3AD203B41FA5}">
                      <a16:colId xmlns:a16="http://schemas.microsoft.com/office/drawing/2014/main" val="712097115"/>
                    </a:ext>
                  </a:extLst>
                </a:gridCol>
                <a:gridCol w="1335469">
                  <a:extLst>
                    <a:ext uri="{9D8B030D-6E8A-4147-A177-3AD203B41FA5}">
                      <a16:colId xmlns:a16="http://schemas.microsoft.com/office/drawing/2014/main" val="18038194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52371939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83277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 err="1">
                          <a:latin typeface="Avenir Light" panose="020B0402020203020204" pitchFamily="34" charset="77"/>
                        </a:rPr>
                        <a:t>Frames</a:t>
                      </a:r>
                      <a:endParaRPr lang="nb-NO" b="0" i="0" dirty="0">
                        <a:latin typeface="Avenir Light" panose="020B0402020203020204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 err="1">
                          <a:latin typeface="Avenir Light" panose="020B0402020203020204" pitchFamily="34" charset="77"/>
                        </a:rPr>
                        <a:t>Event</a:t>
                      </a:r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 </a:t>
                      </a:r>
                      <a:r>
                        <a:rPr lang="nb-NO" b="0" i="0" dirty="0" err="1">
                          <a:latin typeface="Avenir Light" panose="020B0402020203020204" pitchFamily="34" charset="77"/>
                        </a:rPr>
                        <a:t>Number</a:t>
                      </a:r>
                      <a:endParaRPr lang="nb-NO" b="0" i="0" dirty="0">
                        <a:latin typeface="Avenir Light" panose="020B0402020203020204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 err="1">
                          <a:latin typeface="Avenir Light" panose="020B0402020203020204" pitchFamily="34" charset="77"/>
                        </a:rPr>
                        <a:t>Running</a:t>
                      </a:r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 Time 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174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>
                          <a:latin typeface="Avenir Roman" panose="02000503020000020003" pitchFamily="2" charset="0"/>
                        </a:rPr>
                        <a:t>thrARScl</a:t>
                      </a:r>
                      <a:r>
                        <a:rPr lang="nb-NO" dirty="0">
                          <a:latin typeface="Avenir Roman" panose="02000503020000020003" pitchFamily="2" charset="0"/>
                        </a:rPr>
                        <a:t> 2</a:t>
                      </a:r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, 3 </a:t>
                      </a:r>
                      <a:r>
                        <a:rPr lang="nb-NO" b="0" i="0" dirty="0" err="1">
                          <a:latin typeface="Avenir Light" panose="020B0402020203020204" pitchFamily="34" charset="77"/>
                        </a:rPr>
                        <a:t>Hz</a:t>
                      </a:r>
                      <a:endParaRPr lang="nb-NO" b="0" i="0" dirty="0">
                        <a:latin typeface="Avenir Light" panose="020B0402020203020204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1786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37186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3h 29m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8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>
                          <a:latin typeface="Avenir Roman" panose="02000503020000020003" pitchFamily="2" charset="0"/>
                        </a:rPr>
                        <a:t>thrARScl</a:t>
                      </a:r>
                      <a:r>
                        <a:rPr lang="nb-NO" dirty="0">
                          <a:latin typeface="Avenir Roman" panose="02000503020000020003" pitchFamily="2" charset="0"/>
                        </a:rPr>
                        <a:t> 3, 3 </a:t>
                      </a:r>
                      <a:r>
                        <a:rPr lang="nb-NO" dirty="0" err="1">
                          <a:latin typeface="Avenir Roman" panose="02000503020000020003" pitchFamily="2" charset="0"/>
                        </a:rPr>
                        <a:t>Hz</a:t>
                      </a:r>
                      <a:endParaRPr lang="nb-NO" b="0" i="0" dirty="0">
                        <a:latin typeface="Avenir Light" panose="020B0402020203020204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1786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8812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0" i="0" dirty="0">
                          <a:latin typeface="Avenir Light" panose="020B0402020203020204" pitchFamily="34" charset="77"/>
                        </a:rPr>
                        <a:t>1h 13m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036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488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7D85-B641-F048-85E3-8F7522E8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Quiet</a:t>
            </a:r>
            <a:r>
              <a:rPr lang="nb-NO" dirty="0"/>
              <a:t> </a:t>
            </a:r>
            <a:r>
              <a:rPr lang="nb-NO" dirty="0" err="1"/>
              <a:t>wakefulness</a:t>
            </a:r>
            <a:r>
              <a:rPr lang="nb-NO" dirty="0"/>
              <a:t> </a:t>
            </a:r>
            <a:r>
              <a:rPr lang="nb-NO" dirty="0" err="1"/>
              <a:t>lower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5 </a:t>
            </a:r>
            <a:r>
              <a:rPr lang="nb-NO" dirty="0" err="1"/>
              <a:t>seconds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EDC31-C683-FB45-BE2F-DF07416E9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2047"/>
            <a:ext cx="6055020" cy="4295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746DB-E169-754D-9D29-D949D22AC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28" y="2562047"/>
            <a:ext cx="6161872" cy="42959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9C27C5-D5D2-9A4E-9F7F-CC9E2C217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9624"/>
          </a:xfrm>
        </p:spPr>
        <p:txBody>
          <a:bodyPr/>
          <a:lstStyle/>
          <a:p>
            <a:r>
              <a:rPr lang="nb-NO" dirty="0"/>
              <a:t>The 3 last </a:t>
            </a:r>
            <a:r>
              <a:rPr lang="nb-NO" dirty="0" err="1"/>
              <a:t>seconds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end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quiet</a:t>
            </a:r>
            <a:r>
              <a:rPr lang="nb-NO" dirty="0"/>
              <a:t> is (still) </a:t>
            </a:r>
            <a:r>
              <a:rPr lang="nb-NO" dirty="0" err="1"/>
              <a:t>removed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440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52C5-0135-6742-A034-D724F75C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venir Roman" panose="02000503020000020003" pitchFamily="2" charset="0"/>
              </a:rPr>
              <a:t>Aqua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D5DBC-9DDD-B64D-8153-89361F3AA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58" y="1846704"/>
            <a:ext cx="5048797" cy="4351338"/>
          </a:xfrm>
        </p:spPr>
        <p:txBody>
          <a:bodyPr/>
          <a:lstStyle/>
          <a:p>
            <a:r>
              <a:rPr lang="nb-NO" dirty="0">
                <a:latin typeface="Avenir Roman" panose="02000503020000020003" pitchFamily="2" charset="0"/>
              </a:rPr>
              <a:t>3Hz </a:t>
            </a:r>
            <a:r>
              <a:rPr lang="nb-NO" dirty="0" err="1">
                <a:latin typeface="Avenir Roman" panose="02000503020000020003" pitchFamily="2" charset="0"/>
              </a:rPr>
              <a:t>default</a:t>
            </a:r>
            <a:r>
              <a:rPr lang="nb-NO" dirty="0">
                <a:latin typeface="Avenir Roman" panose="02000503020000020003" pitchFamily="2" charset="0"/>
              </a:rPr>
              <a:t> </a:t>
            </a:r>
            <a:r>
              <a:rPr lang="nb-NO" dirty="0" err="1">
                <a:latin typeface="Avenir Roman" panose="02000503020000020003" pitchFamily="2" charset="0"/>
              </a:rPr>
              <a:t>param</a:t>
            </a:r>
            <a:r>
              <a:rPr lang="nb-NO" dirty="0">
                <a:latin typeface="Avenir Roman" panose="02000503020000020003" pitchFamily="2" charset="0"/>
              </a:rPr>
              <a:t> </a:t>
            </a:r>
            <a:r>
              <a:rPr lang="nb-NO" dirty="0" err="1">
                <a:latin typeface="Avenir Roman" panose="02000503020000020003" pitchFamily="2" charset="0"/>
              </a:rPr>
              <a:t>except</a:t>
            </a:r>
            <a:r>
              <a:rPr lang="nb-NO" dirty="0">
                <a:latin typeface="Avenir Roman" panose="02000503020000020003" pitchFamily="2" charset="0"/>
              </a:rPr>
              <a:t> </a:t>
            </a:r>
          </a:p>
          <a:p>
            <a:pPr marL="0" indent="0">
              <a:buNone/>
            </a:pPr>
            <a:r>
              <a:rPr lang="nb-NO" dirty="0" err="1">
                <a:latin typeface="Avenir Roman" panose="02000503020000020003" pitchFamily="2" charset="0"/>
              </a:rPr>
              <a:t>threshold</a:t>
            </a:r>
            <a:r>
              <a:rPr lang="nb-NO" dirty="0">
                <a:latin typeface="Avenir Roman" panose="02000503020000020003" pitchFamily="2" charset="0"/>
              </a:rPr>
              <a:t> = 3 </a:t>
            </a:r>
          </a:p>
          <a:p>
            <a:endParaRPr lang="nb-NO" dirty="0">
              <a:latin typeface="Avenir Roman" panose="02000503020000020003" pitchFamily="2" charset="0"/>
            </a:endParaRPr>
          </a:p>
        </p:txBody>
      </p:sp>
      <p:pic>
        <p:nvPicPr>
          <p:cNvPr id="6" name="aqua_test_2">
            <a:hlinkClick r:id="" action="ppaction://media"/>
            <a:extLst>
              <a:ext uri="{FF2B5EF4-FFF2-40B4-BE49-F238E27FC236}">
                <a16:creationId xmlns:a16="http://schemas.microsoft.com/office/drawing/2014/main" id="{60FA80D1-E579-3946-813E-436F0E65A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6997" y="365125"/>
            <a:ext cx="5728419" cy="589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B834-9DAA-C14C-818C-A7C2042C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ROA </a:t>
            </a:r>
            <a:r>
              <a:rPr lang="nb-NO" dirty="0" err="1"/>
              <a:t>Frequency</a:t>
            </a:r>
            <a:r>
              <a:rPr lang="nb-NO" dirty="0"/>
              <a:t> trace </a:t>
            </a:r>
            <a:r>
              <a:rPr lang="nb-NO" dirty="0" err="1"/>
              <a:t>comparison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81133-8FA4-E048-84D7-D7B736E7C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343" y="1518528"/>
            <a:ext cx="3970106" cy="1165528"/>
          </a:xfrm>
        </p:spPr>
        <p:txBody>
          <a:bodyPr>
            <a:normAutofit/>
          </a:bodyPr>
          <a:lstStyle/>
          <a:p>
            <a:r>
              <a:rPr lang="nb-NO" sz="1800" dirty="0"/>
              <a:t>Aqua: 8812 </a:t>
            </a:r>
            <a:r>
              <a:rPr lang="nb-NO" sz="1800" dirty="0" err="1"/>
              <a:t>events</a:t>
            </a:r>
            <a:endParaRPr lang="nb-NO" sz="1800" dirty="0"/>
          </a:p>
          <a:p>
            <a:r>
              <a:rPr lang="nb-NO" sz="1800" dirty="0"/>
              <a:t>ROA: 14613 </a:t>
            </a:r>
            <a:r>
              <a:rPr lang="nb-NO" sz="1800" dirty="0" err="1"/>
              <a:t>events</a:t>
            </a:r>
            <a:endParaRPr lang="nb-NO" sz="1800" dirty="0"/>
          </a:p>
          <a:p>
            <a:r>
              <a:rPr lang="nb-NO" sz="1800" dirty="0" err="1"/>
              <a:t>Correlation</a:t>
            </a:r>
            <a:r>
              <a:rPr lang="nb-NO" sz="1800" dirty="0"/>
              <a:t> 0.6757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47710-0EF6-F249-9C40-F1B796E3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445" y="1518528"/>
            <a:ext cx="8163000" cy="44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B834-9DAA-C14C-818C-A7C2042C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Smoothed</a:t>
            </a:r>
            <a:endParaRPr lang="nb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7F656-1AC2-9A47-B153-D3803EBB2AF2}"/>
              </a:ext>
            </a:extLst>
          </p:cNvPr>
          <p:cNvSpPr/>
          <p:nvPr/>
        </p:nvSpPr>
        <p:spPr>
          <a:xfrm>
            <a:off x="838200" y="19312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Correlation</a:t>
            </a:r>
            <a:r>
              <a:rPr lang="nb-NO" dirty="0"/>
              <a:t> 0.7254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8E423-CB26-6147-8AEC-D1B00EED8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30" y="1427199"/>
            <a:ext cx="8574641" cy="46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4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1999-BD5E-8347-9E30-6C097947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ROA </a:t>
            </a:r>
            <a:r>
              <a:rPr lang="nb-NO" dirty="0" err="1"/>
              <a:t>vs</a:t>
            </a:r>
            <a:r>
              <a:rPr lang="nb-NO" dirty="0"/>
              <a:t> Aqua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198940-8072-2143-98E3-B98439435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9382" y="1938641"/>
            <a:ext cx="607284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5FF05-1AB4-2344-8600-96BADDEF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" y="1938641"/>
            <a:ext cx="5957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7FEF-AEEF-A042-86A0-1CC19D3F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Overlap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heatmaps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ED353-7A13-BF48-967F-FD2776AD5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Overlap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different </a:t>
            </a:r>
            <a:r>
              <a:rPr lang="nb-NO" dirty="0" err="1"/>
              <a:t>states</a:t>
            </a:r>
            <a:r>
              <a:rPr lang="nb-NO" dirty="0"/>
              <a:t>:</a:t>
            </a:r>
          </a:p>
          <a:p>
            <a:pPr lvl="1"/>
            <a:r>
              <a:rPr lang="nb-NO" dirty="0" err="1"/>
              <a:t>We</a:t>
            </a:r>
            <a:r>
              <a:rPr lang="nb-NO" dirty="0"/>
              <a:t> have 1 </a:t>
            </a:r>
            <a:r>
              <a:rPr lang="nb-NO" dirty="0" err="1"/>
              <a:t>heatmap</a:t>
            </a:r>
            <a:r>
              <a:rPr lang="nb-NO" dirty="0"/>
              <a:t> per FOV and </a:t>
            </a:r>
            <a:r>
              <a:rPr lang="nb-NO" dirty="0" err="1"/>
              <a:t>state</a:t>
            </a:r>
            <a:r>
              <a:rPr lang="nb-NO" dirty="0"/>
              <a:t>.</a:t>
            </a:r>
          </a:p>
          <a:p>
            <a:pPr lvl="1"/>
            <a:r>
              <a:rPr lang="nb-NO" dirty="0"/>
              <a:t>i.e. episodes from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state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merged</a:t>
            </a:r>
            <a:r>
              <a:rPr lang="nb-NO" dirty="0"/>
              <a:t>.</a:t>
            </a:r>
          </a:p>
          <a:p>
            <a:pPr lvl="1"/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calculated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overlap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states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same FOV. </a:t>
            </a:r>
          </a:p>
          <a:p>
            <a:r>
              <a:rPr lang="nb-NO" dirty="0" err="1"/>
              <a:t>Overlap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state</a:t>
            </a:r>
            <a:r>
              <a:rPr lang="nb-NO" dirty="0">
                <a:sym typeface="Wingdings" pitchFamily="2" charset="2"/>
              </a:rPr>
              <a:t> (e.g. NREM to NREM):</a:t>
            </a:r>
            <a:endParaRPr lang="nb-NO" dirty="0"/>
          </a:p>
          <a:p>
            <a:pPr lvl="1"/>
            <a:r>
              <a:rPr lang="nb-NO" dirty="0"/>
              <a:t>For </a:t>
            </a:r>
            <a:r>
              <a:rPr lang="nb-NO" dirty="0" err="1"/>
              <a:t>each</a:t>
            </a:r>
            <a:r>
              <a:rPr lang="nb-NO" dirty="0"/>
              <a:t> FOV and </a:t>
            </a:r>
            <a:r>
              <a:rPr lang="nb-NO" dirty="0" err="1"/>
              <a:t>state</a:t>
            </a:r>
            <a:r>
              <a:rPr lang="nb-NO" dirty="0"/>
              <a:t> I have </a:t>
            </a:r>
            <a:r>
              <a:rPr lang="nb-NO" dirty="0" err="1"/>
              <a:t>created</a:t>
            </a:r>
            <a:r>
              <a:rPr lang="nb-NO" dirty="0"/>
              <a:t> 2 </a:t>
            </a:r>
            <a:r>
              <a:rPr lang="nb-NO" dirty="0" err="1"/>
              <a:t>heatmaps</a:t>
            </a:r>
            <a:r>
              <a:rPr lang="nb-NO" dirty="0"/>
              <a:t>.</a:t>
            </a:r>
          </a:p>
          <a:p>
            <a:pPr lvl="1"/>
            <a:r>
              <a:rPr lang="nb-NO" dirty="0"/>
              <a:t>The first </a:t>
            </a:r>
            <a:r>
              <a:rPr lang="nb-NO" dirty="0" err="1"/>
              <a:t>heatmap</a:t>
            </a:r>
            <a:r>
              <a:rPr lang="nb-NO" dirty="0"/>
              <a:t> is </a:t>
            </a:r>
            <a:r>
              <a:rPr lang="nb-NO" dirty="0" err="1"/>
              <a:t>created</a:t>
            </a:r>
            <a:r>
              <a:rPr lang="nb-NO" dirty="0"/>
              <a:t> from </a:t>
            </a:r>
            <a:r>
              <a:rPr lang="nb-NO" dirty="0" err="1"/>
              <a:t>merging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half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episodes. </a:t>
            </a:r>
          </a:p>
          <a:p>
            <a:pPr lvl="1"/>
            <a:r>
              <a:rPr lang="nb-NO" dirty="0"/>
              <a:t>The </a:t>
            </a:r>
            <a:r>
              <a:rPr lang="nb-NO" dirty="0" err="1"/>
              <a:t>second</a:t>
            </a:r>
            <a:r>
              <a:rPr lang="nb-NO" dirty="0"/>
              <a:t> </a:t>
            </a:r>
            <a:r>
              <a:rPr lang="nb-NO" dirty="0" err="1"/>
              <a:t>heatmap</a:t>
            </a:r>
            <a:r>
              <a:rPr lang="nb-NO" dirty="0"/>
              <a:t> is </a:t>
            </a:r>
            <a:r>
              <a:rPr lang="nb-NO" dirty="0" err="1"/>
              <a:t>created</a:t>
            </a:r>
            <a:r>
              <a:rPr lang="nb-NO" dirty="0"/>
              <a:t> from </a:t>
            </a:r>
            <a:r>
              <a:rPr lang="nb-NO" dirty="0" err="1"/>
              <a:t>merging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second</a:t>
            </a:r>
            <a:r>
              <a:rPr lang="nb-NO" dirty="0"/>
              <a:t> half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episodes.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414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BECD-293B-234E-B21D-883DA6069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Example</a:t>
            </a:r>
            <a:r>
              <a:rPr lang="nb-NO" dirty="0"/>
              <a:t>: </a:t>
            </a:r>
            <a:br>
              <a:rPr lang="nb-NO" dirty="0"/>
            </a:br>
            <a:r>
              <a:rPr lang="nb-NO" dirty="0"/>
              <a:t>	</a:t>
            </a:r>
            <a:r>
              <a:rPr lang="nb-NO" dirty="0" err="1"/>
              <a:t>Locomotion</a:t>
            </a:r>
            <a:r>
              <a:rPr lang="nb-NO" dirty="0"/>
              <a:t> episodes </a:t>
            </a:r>
            <a:r>
              <a:rPr lang="nb-NO" dirty="0" err="1"/>
              <a:t>into</a:t>
            </a:r>
            <a:r>
              <a:rPr lang="nb-NO" dirty="0"/>
              <a:t> 2 </a:t>
            </a:r>
            <a:r>
              <a:rPr lang="nb-NO" dirty="0" err="1"/>
              <a:t>heatmps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F1E30-35C4-7040-B5A4-84281A92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51" y="5188448"/>
            <a:ext cx="1309953" cy="1309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8D6B4-B023-7641-A3A5-5A2ACD4B6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739" y="5188449"/>
            <a:ext cx="1309952" cy="1309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67EA39-6391-3A42-9504-5659A0D84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126" y="5188449"/>
            <a:ext cx="1309952" cy="1309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6E3C1C-E9A7-4349-B29C-B13F9D6C9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513" y="5188449"/>
            <a:ext cx="1309952" cy="1309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1AE860-4779-1C46-97AE-ECC4F1095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900" y="5188448"/>
            <a:ext cx="1305323" cy="1305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CE4E11-FAA7-1149-B26A-6AA6FD243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7658" y="5188448"/>
            <a:ext cx="1309952" cy="1309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D582A1-5D5B-7E45-A095-B63E2374F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1416" y="5188448"/>
            <a:ext cx="1309952" cy="13099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A272F8-D899-7D4F-8668-23FEF2FED411}"/>
              </a:ext>
            </a:extLst>
          </p:cNvPr>
          <p:cNvSpPr txBox="1"/>
          <p:nvPr/>
        </p:nvSpPr>
        <p:spPr>
          <a:xfrm>
            <a:off x="909600" y="4819116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9s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FD8219-E98A-3748-89FF-0AA0AAEFF179}"/>
              </a:ext>
            </a:extLst>
          </p:cNvPr>
          <p:cNvSpPr txBox="1"/>
          <p:nvPr/>
        </p:nvSpPr>
        <p:spPr>
          <a:xfrm>
            <a:off x="2539478" y="4819116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40s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453D14-EE45-C64B-8451-01FA44FD74AD}"/>
              </a:ext>
            </a:extLst>
          </p:cNvPr>
          <p:cNvSpPr txBox="1"/>
          <p:nvPr/>
        </p:nvSpPr>
        <p:spPr>
          <a:xfrm>
            <a:off x="4228287" y="4819116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13s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4F988-9656-F140-B858-1F36EF33CAA8}"/>
              </a:ext>
            </a:extLst>
          </p:cNvPr>
          <p:cNvSpPr txBox="1"/>
          <p:nvPr/>
        </p:nvSpPr>
        <p:spPr>
          <a:xfrm>
            <a:off x="5916052" y="4819116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64s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BCCEEB-F783-454F-905A-DDBCC66EFBC5}"/>
              </a:ext>
            </a:extLst>
          </p:cNvPr>
          <p:cNvSpPr txBox="1"/>
          <p:nvPr/>
        </p:nvSpPr>
        <p:spPr>
          <a:xfrm>
            <a:off x="7602324" y="4819652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10s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39F44C-A914-2248-B63E-98A5BD944C2A}"/>
              </a:ext>
            </a:extLst>
          </p:cNvPr>
          <p:cNvSpPr txBox="1"/>
          <p:nvPr/>
        </p:nvSpPr>
        <p:spPr>
          <a:xfrm>
            <a:off x="9294665" y="4819116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15s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07D6DB-89C2-8844-B80C-2CF2364798ED}"/>
              </a:ext>
            </a:extLst>
          </p:cNvPr>
          <p:cNvSpPr txBox="1"/>
          <p:nvPr/>
        </p:nvSpPr>
        <p:spPr>
          <a:xfrm>
            <a:off x="10972155" y="4819116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31s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9A9F1A-6A9C-7149-93EA-A368BC6A0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8739" y="2412422"/>
            <a:ext cx="1315627" cy="13156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20CA28-EE28-2C46-8E71-5812EF17D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9687" y="2412421"/>
            <a:ext cx="1315627" cy="1315627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265E75-32C0-2047-A859-BB576C41C12A}"/>
              </a:ext>
            </a:extLst>
          </p:cNvPr>
          <p:cNvCxnSpPr>
            <a:cxnSpLocks/>
          </p:cNvCxnSpPr>
          <p:nvPr/>
        </p:nvCxnSpPr>
        <p:spPr>
          <a:xfrm flipV="1">
            <a:off x="1633591" y="3914454"/>
            <a:ext cx="532081" cy="647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33D67A-9B5B-7148-9DDE-171E4FFE10BD}"/>
              </a:ext>
            </a:extLst>
          </p:cNvPr>
          <p:cNvCxnSpPr/>
          <p:nvPr/>
        </p:nvCxnSpPr>
        <p:spPr>
          <a:xfrm flipV="1">
            <a:off x="2793715" y="3914454"/>
            <a:ext cx="0" cy="647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96F51F-616D-1640-8C51-0CC429A48151}"/>
              </a:ext>
            </a:extLst>
          </p:cNvPr>
          <p:cNvCxnSpPr/>
          <p:nvPr/>
        </p:nvCxnSpPr>
        <p:spPr>
          <a:xfrm flipH="1" flipV="1">
            <a:off x="3585681" y="3914454"/>
            <a:ext cx="642606" cy="647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DE3A85B-F283-2543-8B84-FB0FA1C20435}"/>
              </a:ext>
            </a:extLst>
          </p:cNvPr>
          <p:cNvCxnSpPr/>
          <p:nvPr/>
        </p:nvCxnSpPr>
        <p:spPr>
          <a:xfrm flipV="1">
            <a:off x="6256962" y="3801438"/>
            <a:ext cx="1448656" cy="893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2A9B374-D2E8-3349-8DE9-CD2D77E1C696}"/>
              </a:ext>
            </a:extLst>
          </p:cNvPr>
          <p:cNvCxnSpPr/>
          <p:nvPr/>
        </p:nvCxnSpPr>
        <p:spPr>
          <a:xfrm flipV="1">
            <a:off x="7989687" y="3914454"/>
            <a:ext cx="311832" cy="780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53C988-6BC4-184A-A2B1-CEE136D59722}"/>
              </a:ext>
            </a:extLst>
          </p:cNvPr>
          <p:cNvCxnSpPr/>
          <p:nvPr/>
        </p:nvCxnSpPr>
        <p:spPr>
          <a:xfrm flipH="1" flipV="1">
            <a:off x="9041258" y="3914454"/>
            <a:ext cx="501376" cy="780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62F084-59A5-7D42-B579-21B76D08EFE8}"/>
              </a:ext>
            </a:extLst>
          </p:cNvPr>
          <p:cNvCxnSpPr/>
          <p:nvPr/>
        </p:nvCxnSpPr>
        <p:spPr>
          <a:xfrm flipH="1" flipV="1">
            <a:off x="9678256" y="3914454"/>
            <a:ext cx="1202077" cy="780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57C34A6-4717-F844-A84D-66995217C67D}"/>
              </a:ext>
            </a:extLst>
          </p:cNvPr>
          <p:cNvSpPr txBox="1"/>
          <p:nvPr/>
        </p:nvSpPr>
        <p:spPr>
          <a:xfrm>
            <a:off x="2539478" y="1955759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64s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6DC901-7DAC-664A-B84A-04E836994FDA}"/>
              </a:ext>
            </a:extLst>
          </p:cNvPr>
          <p:cNvSpPr txBox="1"/>
          <p:nvPr/>
        </p:nvSpPr>
        <p:spPr>
          <a:xfrm>
            <a:off x="8334753" y="1955759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120s</a:t>
            </a:r>
          </a:p>
        </p:txBody>
      </p:sp>
    </p:spTree>
    <p:extLst>
      <p:ext uri="{BB962C8B-B14F-4D97-AF65-F5344CB8AC3E}">
        <p14:creationId xmlns:p14="http://schemas.microsoft.com/office/powerpoint/2010/main" val="2965683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2934-1B9D-AD45-8BA9-305A47F1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Overlap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heatmaps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10841-8F3B-8C45-B58F-3874D4901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duration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heatmaps</a:t>
            </a:r>
            <a:r>
              <a:rPr lang="nb-NO" dirty="0"/>
              <a:t> </a:t>
            </a:r>
            <a:r>
              <a:rPr lang="nb-NO" dirty="0" err="1"/>
              <a:t>seems</a:t>
            </a:r>
            <a:r>
              <a:rPr lang="nb-NO" dirty="0"/>
              <a:t>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results</a:t>
            </a:r>
            <a:r>
              <a:rPr lang="nb-NO" dirty="0"/>
              <a:t>. </a:t>
            </a:r>
          </a:p>
          <a:p>
            <a:r>
              <a:rPr lang="nb-NO" dirty="0"/>
              <a:t>In general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correlation</a:t>
            </a:r>
            <a:r>
              <a:rPr lang="nb-NO" dirty="0"/>
              <a:t> </a:t>
            </a:r>
            <a:r>
              <a:rPr lang="nb-NO" dirty="0" err="1"/>
              <a:t>increases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increasing</a:t>
            </a:r>
            <a:r>
              <a:rPr lang="nb-NO" dirty="0"/>
              <a:t> </a:t>
            </a:r>
            <a:r>
              <a:rPr lang="nb-NO" dirty="0" err="1"/>
              <a:t>durations</a:t>
            </a:r>
            <a:r>
              <a:rPr lang="nb-NO" dirty="0"/>
              <a:t>. </a:t>
            </a:r>
          </a:p>
          <a:p>
            <a:r>
              <a:rPr lang="nb-NO" dirty="0" err="1"/>
              <a:t>Locomotion</a:t>
            </a:r>
            <a:r>
              <a:rPr lang="nb-NO" dirty="0"/>
              <a:t> to </a:t>
            </a:r>
            <a:r>
              <a:rPr lang="nb-NO" dirty="0" err="1"/>
              <a:t>Locomotion</a:t>
            </a:r>
            <a:r>
              <a:rPr lang="nb-NO" dirty="0"/>
              <a:t> </a:t>
            </a:r>
            <a:r>
              <a:rPr lang="nb-NO" dirty="0" err="1"/>
              <a:t>correaltion</a:t>
            </a:r>
            <a:r>
              <a:rPr lang="nb-NO" dirty="0"/>
              <a:t> 0.37</a:t>
            </a:r>
          </a:p>
        </p:txBody>
      </p:sp>
    </p:spTree>
    <p:extLst>
      <p:ext uri="{BB962C8B-B14F-4D97-AF65-F5344CB8AC3E}">
        <p14:creationId xmlns:p14="http://schemas.microsoft.com/office/powerpoint/2010/main" val="3825718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CC3D-5B67-8645-B196-9607B2A0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NREM / IS </a:t>
            </a:r>
            <a:r>
              <a:rPr lang="nb-NO" dirty="0" err="1"/>
              <a:t>frequency</a:t>
            </a:r>
            <a:r>
              <a:rPr lang="nb-NO" dirty="0"/>
              <a:t> in </a:t>
            </a:r>
            <a:r>
              <a:rPr lang="nb-NO" dirty="0" err="1"/>
              <a:t>wt</a:t>
            </a:r>
            <a:r>
              <a:rPr lang="nb-NO" dirty="0"/>
              <a:t> / ip3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AC32D2-7A7B-474D-9C3F-FEBB88864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51153"/>
              </p:ext>
            </p:extLst>
          </p:nvPr>
        </p:nvGraphicFramePr>
        <p:xfrm>
          <a:off x="838200" y="1825625"/>
          <a:ext cx="105156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5729759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3087566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0984689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04840227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00671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NREM to Wake </a:t>
                      </a:r>
                      <a:r>
                        <a:rPr lang="nb-NO" dirty="0" err="1"/>
                        <a:t>Frequency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IS to Wake </a:t>
                      </a:r>
                      <a:r>
                        <a:rPr lang="nb-NO" dirty="0" err="1"/>
                        <a:t>Frequency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NREM to IS </a:t>
                      </a:r>
                      <a:r>
                        <a:rPr lang="nb-NO" dirty="0" err="1"/>
                        <a:t>Frequency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IS to NREM </a:t>
                      </a:r>
                      <a:r>
                        <a:rPr lang="nb-NO" dirty="0" err="1"/>
                        <a:t>Frequency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18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Ip3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1.78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3.69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4.09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0.93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96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/>
                        <a:t>Wt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1.89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4.72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1.91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0.79 per </a:t>
                      </a:r>
                      <a:r>
                        <a:rPr lang="nb-NO" dirty="0" err="1"/>
                        <a:t>hour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647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78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7023</TotalTime>
  <Words>597</Words>
  <Application>Microsoft Macintosh PowerPoint</Application>
  <PresentationFormat>Widescreen</PresentationFormat>
  <Paragraphs>116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Abadi MT Condensed Light</vt:lpstr>
      <vt:lpstr>Arial</vt:lpstr>
      <vt:lpstr>Avenir Light</vt:lpstr>
      <vt:lpstr>Avenir Roman</vt:lpstr>
      <vt:lpstr>Calibri</vt:lpstr>
      <vt:lpstr>Calibri Light</vt:lpstr>
      <vt:lpstr>Wingdings</vt:lpstr>
      <vt:lpstr>Office Theme</vt:lpstr>
      <vt:lpstr>Aqua</vt:lpstr>
      <vt:lpstr>Aqua</vt:lpstr>
      <vt:lpstr>ROA Frequency trace comparison</vt:lpstr>
      <vt:lpstr>Smoothed</vt:lpstr>
      <vt:lpstr>ROA vs Aqua</vt:lpstr>
      <vt:lpstr>Overlap of heatmaps</vt:lpstr>
      <vt:lpstr>Example:   Locomotion episodes into 2 heatmps</vt:lpstr>
      <vt:lpstr>Overlap of heatmaps</vt:lpstr>
      <vt:lpstr>NREM / IS frequency in wt / ip3</vt:lpstr>
      <vt:lpstr>Quiet wakefulness lower than 5 seconds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</dc:title>
  <dc:creator>Daniel</dc:creator>
  <cp:lastModifiedBy>Daniel</cp:lastModifiedBy>
  <cp:revision>28</cp:revision>
  <dcterms:created xsi:type="dcterms:W3CDTF">2019-11-01T14:03:06Z</dcterms:created>
  <dcterms:modified xsi:type="dcterms:W3CDTF">2019-11-15T10:22:44Z</dcterms:modified>
</cp:coreProperties>
</file>