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91" r:id="rId2"/>
    <p:sldId id="292" r:id="rId3"/>
    <p:sldId id="278" r:id="rId4"/>
    <p:sldId id="279" r:id="rId5"/>
    <p:sldId id="280" r:id="rId6"/>
    <p:sldId id="290" r:id="rId7"/>
    <p:sldId id="267" r:id="rId8"/>
    <p:sldId id="266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3B29F-F690-F343-801F-7A46D0938166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55DE6-B6DE-DA49-B181-12E66DC3B0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101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repeat, if we apply the same steps to the calcium images, it will look something like this</a:t>
            </a:r>
          </a:p>
          <a:p>
            <a:endParaRPr lang="en-US" dirty="0"/>
          </a:p>
          <a:p>
            <a:r>
              <a:rPr lang="en-US" dirty="0"/>
              <a:t>Separate a noise and signal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04D34-1370-0A41-A1A7-F63AB8005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4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an approximation of the noise variance, sigma, producing an image with the standard deviation values.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04D34-1370-0A41-A1A7-F63AB8005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8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then threshold the smoothed image, top image, with the noise image, which produces a new image with the calcium events outlined as you can see here. This is done for each frame which gives us a video of the calcium events.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04D34-1370-0A41-A1A7-F63AB8005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processed videos can then be visualized into pretty cool 3D representations </a:t>
            </a:r>
          </a:p>
          <a:p>
            <a:r>
              <a:rPr lang="en-US" dirty="0"/>
              <a:t>Here we have time along the z-axis and neighboring active pixels in time and space are outline in red.</a:t>
            </a:r>
          </a:p>
          <a:p>
            <a:r>
              <a:rPr lang="en-US" dirty="0"/>
              <a:t>We have used the ROA algorithm to study calcium signals in awake and sleeping mice.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04D34-1370-0A41-A1A7-F63AB8005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addition, this way of analyzing the data seems to be more sensitive than methods we have used before. </a:t>
            </a:r>
          </a:p>
          <a:p>
            <a:endParaRPr lang="en-US" dirty="0"/>
          </a:p>
          <a:p>
            <a:r>
              <a:rPr lang="en-US" dirty="0"/>
              <a:t>As you can see, if we just look at the timeseries from a regular ROI the activity is not clear. But by using our ROA algorithm, we see that the calcium events vary in location and gives us a much richer signal than we can detect with the ROI. </a:t>
            </a:r>
          </a:p>
          <a:p>
            <a:endParaRPr lang="en-US" dirty="0"/>
          </a:p>
          <a:p>
            <a:r>
              <a:rPr lang="en-US" dirty="0"/>
              <a:t>As a further analysis of this we measured how many events we detected inside the ROI vs our ROA method.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04D34-1370-0A41-A1A7-F63AB8005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6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7A6E-FFF0-6241-82DD-5054A7B61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C4708-F386-A743-BEB4-6D5C3DFEE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0D0F3-E408-8A4E-A49C-4B7E9396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91872-9E07-4248-88E7-D1E044C3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1197-6E6B-3348-AF59-C35C668B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51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E2D8-A67C-FF4C-A017-6BA51CEA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2533C-F668-A84E-9678-6B7F9D144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41BE0-2AFD-6144-AF40-AC398B67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59FA-4B36-0E49-9721-219B9EDD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16B-E924-434B-A4B8-6DF4BD4A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094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1A47F0-8D2C-544B-86B8-AA73A34F6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4CE49-4522-0844-A2FA-1E8213F2D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889B5-A1C4-CD40-B455-8FDF0FD4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2EEB0-6917-0B4D-89C5-29F12158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219CB-4D3B-0148-B9D6-292D90B8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05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E7FD1-5358-9541-8FE0-6B7BDEE9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1618-9047-C842-9197-8B60AC2E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C4696-4781-FA4D-94D9-985DD308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16A89-994B-3347-A440-4E2F9F43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0E-4242-3048-8268-DADAC041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78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0D0E9-7855-6F49-9EFF-B82B2D1C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304C6-E3DF-EE4E-9B03-FCC6ED62D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E9F8F-E7DA-8A4A-ABAB-4D365F7D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74203-19DC-8B47-BDF7-E9399649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8C3F4-1DDC-4B4E-B109-9C36B8A3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864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FCF6-AC22-6643-BBFC-0EDD6F38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8224-147B-9549-9FBC-DA340B566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622CF-359F-8149-AD3B-65BEED8FB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2535E-0EC2-2548-8A98-0C102AE2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5238A-B38E-904D-87CF-28D624A2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7C0C4-BC2F-6A46-AAEC-93593C47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00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C549-FCD9-C347-A30A-4DC9D2B5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5A72A-2E19-304C-B9E4-FF2AD656F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CF3CA-0FEF-944C-8DDB-EAB616695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0D147-9296-8A44-B666-B4F2B800F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9400B-0293-C743-A45E-A9B874927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15693-DF86-3B4F-8AD6-9BF4DBD2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0D99E2-F642-0A4B-804A-A71B3923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ABBF4-2EAE-1644-A817-58228195C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3BD3-E4CC-8A48-8A20-A595FCD5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B5647-B732-7247-A330-C0665E5D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A5273-F091-0749-A0D4-B5675CAB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AEFD2-640A-704A-9B18-F6873B06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489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8FF50-21C1-6C44-8563-195DDE1A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C3CCE-D83B-F04F-9B32-41B2C090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4E7AC-6DDC-B54C-AE06-0B36127EF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52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1274-AA9A-244D-B27C-99A33491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22A50-FC4B-EF4E-BBDA-3BAE33F37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0E5EC-C6DF-E54B-9BEE-F4F46D4E2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FE633-E4DC-A247-AFC7-C74FBC31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EA9CA-14A6-B649-9B27-1DD93387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0A139-6859-8B4F-A141-5149097C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56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BE4B-095B-B240-A2A1-35233085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E1167-254D-8341-AB1D-6E88FD071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B2BA0-2225-0841-AD7B-1FC25AB72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C94C6-8F1C-B946-84D4-B71C6AE2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39C9A-81AB-534C-B9F0-F49BDD6E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8AE31-A7C3-8F44-AA00-58DDCBE6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546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325FD-8BBA-F14F-A5E2-137A51FB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3A3C1-F547-1741-83A0-73B959A7D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BED08-A2D5-AF47-893E-D76B0ED7B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B638-F008-4B4F-B486-D8485CC7C781}" type="datetimeFigureOut">
              <a:rPr lang="nb-NO" smtClean="0"/>
              <a:t>04.12.2019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DB9F2-F4C3-4A45-8B8F-23FDA3B7F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9D569-649E-A14D-A513-02A8BD253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7E367-A8E8-4144-9A94-D5B8E255CF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56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55B0-27A3-DA4C-ADEB-73646950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movie">
            <a:hlinkClick r:id="" action="ppaction://media"/>
            <a:extLst>
              <a:ext uri="{FF2B5EF4-FFF2-40B4-BE49-F238E27FC236}">
                <a16:creationId xmlns:a16="http://schemas.microsoft.com/office/drawing/2014/main" id="{CAF67639-198B-1943-B2FE-E5EE4CB7DA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7113" y="365125"/>
            <a:ext cx="6177773" cy="6177774"/>
          </a:xfrm>
        </p:spPr>
      </p:pic>
    </p:spTree>
    <p:extLst>
      <p:ext uri="{BB962C8B-B14F-4D97-AF65-F5344CB8AC3E}">
        <p14:creationId xmlns:p14="http://schemas.microsoft.com/office/powerpoint/2010/main" val="5490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E3BD-FA74-804C-B069-B891CE08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E347E-4A44-3A4F-B305-8F68CDDCF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5C6950-C81B-D64C-AF23-883700033B89}"/>
              </a:ext>
            </a:extLst>
          </p:cNvPr>
          <p:cNvGrpSpPr/>
          <p:nvPr/>
        </p:nvGrpSpPr>
        <p:grpSpPr>
          <a:xfrm>
            <a:off x="3567693" y="4350822"/>
            <a:ext cx="4672794" cy="1325563"/>
            <a:chOff x="5849246" y="3484722"/>
            <a:chExt cx="5272555" cy="18236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938BDE-34ED-3342-9633-1C3F9F7FF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9246" y="3484722"/>
              <a:ext cx="5272555" cy="18236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4153C0-7A05-A146-A7EA-407D6C354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0674" y="3570839"/>
              <a:ext cx="1207841" cy="72187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DAC1B-F86D-3C43-B6B5-C415846BE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340" y="116166"/>
            <a:ext cx="3873500" cy="3886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537E80-3BF9-DA46-BD29-513A141CC999}"/>
              </a:ext>
            </a:extLst>
          </p:cNvPr>
          <p:cNvSpPr txBox="1"/>
          <p:nvPr/>
        </p:nvSpPr>
        <p:spPr>
          <a:xfrm>
            <a:off x="5417747" y="5807631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Quicksand" pitchFamily="2" charset="77"/>
              </a:rPr>
              <a:t>ROI timeseries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056C07-4878-6246-871E-D5A6A7BF9461}"/>
              </a:ext>
            </a:extLst>
          </p:cNvPr>
          <p:cNvCxnSpPr/>
          <p:nvPr/>
        </p:nvCxnSpPr>
        <p:spPr>
          <a:xfrm>
            <a:off x="5758027" y="4563791"/>
            <a:ext cx="0" cy="111259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90D5E9-E38E-6343-9D60-076A9EB40E61}"/>
              </a:ext>
            </a:extLst>
          </p:cNvPr>
          <p:cNvCxnSpPr>
            <a:cxnSpLocks/>
          </p:cNvCxnSpPr>
          <p:nvPr/>
        </p:nvCxnSpPr>
        <p:spPr>
          <a:xfrm flipH="1">
            <a:off x="5980765" y="5785378"/>
            <a:ext cx="57912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6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40049C-D6BB-7C47-8E3C-4D34953177BD}"/>
              </a:ext>
            </a:extLst>
          </p:cNvPr>
          <p:cNvCxnSpPr>
            <a:cxnSpLocks/>
          </p:cNvCxnSpPr>
          <p:nvPr/>
        </p:nvCxnSpPr>
        <p:spPr>
          <a:xfrm flipH="1">
            <a:off x="4402395" y="3090930"/>
            <a:ext cx="476518" cy="51338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DC4E24-29A7-9B41-BFBA-47284516CB3F}"/>
              </a:ext>
            </a:extLst>
          </p:cNvPr>
          <p:cNvCxnSpPr>
            <a:cxnSpLocks/>
          </p:cNvCxnSpPr>
          <p:nvPr/>
        </p:nvCxnSpPr>
        <p:spPr>
          <a:xfrm>
            <a:off x="7313089" y="3132645"/>
            <a:ext cx="489398" cy="51338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B49C470-9B6E-5844-B830-3C65278A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95" y="292101"/>
            <a:ext cx="2661609" cy="258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3B95F-3C7D-E74C-8AA0-F0C1685B5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534" y="3878871"/>
            <a:ext cx="2586103" cy="2586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F65C46-86C3-B547-8196-872C4B631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363" y="3878870"/>
            <a:ext cx="2556378" cy="25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7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0F7258-B3D6-2140-9BB9-85D67B7E3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17" y="3687978"/>
            <a:ext cx="2603697" cy="258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4F53E-DA41-5F4B-A0DF-AFEE59F01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37" y="3687979"/>
            <a:ext cx="2556378" cy="258610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F30DBB-917B-A342-B495-63B9B4CDEBB6}"/>
              </a:ext>
            </a:extLst>
          </p:cNvPr>
          <p:cNvCxnSpPr>
            <a:cxnSpLocks/>
          </p:cNvCxnSpPr>
          <p:nvPr/>
        </p:nvCxnSpPr>
        <p:spPr>
          <a:xfrm>
            <a:off x="3742006" y="4981030"/>
            <a:ext cx="95152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196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333B07-F536-594A-8212-515A5A57D024}"/>
              </a:ext>
            </a:extLst>
          </p:cNvPr>
          <p:cNvCxnSpPr>
            <a:cxnSpLocks/>
          </p:cNvCxnSpPr>
          <p:nvPr/>
        </p:nvCxnSpPr>
        <p:spPr>
          <a:xfrm>
            <a:off x="8500056" y="3444352"/>
            <a:ext cx="438598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899862-3AEF-9942-81BF-58775A1B733D}"/>
              </a:ext>
            </a:extLst>
          </p:cNvPr>
          <p:cNvCxnSpPr/>
          <p:nvPr/>
        </p:nvCxnSpPr>
        <p:spPr>
          <a:xfrm flipH="1" flipV="1">
            <a:off x="8113690" y="3103808"/>
            <a:ext cx="386366" cy="32519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D226A5-B4EC-C247-8E9E-A5E3C1D212C5}"/>
              </a:ext>
            </a:extLst>
          </p:cNvPr>
          <p:cNvCxnSpPr>
            <a:cxnSpLocks/>
          </p:cNvCxnSpPr>
          <p:nvPr/>
        </p:nvCxnSpPr>
        <p:spPr>
          <a:xfrm flipH="1">
            <a:off x="8113690" y="3444352"/>
            <a:ext cx="386366" cy="24362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CA8B658-607B-4048-8ACC-1FD788775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27" y="136864"/>
            <a:ext cx="2586103" cy="2586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30F96-5862-5A45-9367-044372EFD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717" y="3687978"/>
            <a:ext cx="2603697" cy="2586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05D20-0E7B-2849-A044-0FAB9B761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027" y="2065754"/>
            <a:ext cx="2684292" cy="2695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0C6D7C-F996-AC4E-92DC-D6EC200EB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37" y="3687979"/>
            <a:ext cx="2556378" cy="258610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DCF9FD-4548-5C44-BE80-3DF4C9441F8C}"/>
              </a:ext>
            </a:extLst>
          </p:cNvPr>
          <p:cNvCxnSpPr>
            <a:cxnSpLocks/>
          </p:cNvCxnSpPr>
          <p:nvPr/>
        </p:nvCxnSpPr>
        <p:spPr>
          <a:xfrm>
            <a:off x="3742006" y="4981030"/>
            <a:ext cx="95152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8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3AD1-6BA0-D443-AAD2-0373BD0EE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tseries_wt_dual_20180222_NM16_2_trial_004">
            <a:hlinkClick r:id="" action="ppaction://media"/>
            <a:extLst>
              <a:ext uri="{FF2B5EF4-FFF2-40B4-BE49-F238E27FC236}">
                <a16:creationId xmlns:a16="http://schemas.microsoft.com/office/drawing/2014/main" id="{9E8027B2-C7D5-A94C-AFB7-E7928C802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2344" y="845344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7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28B4D-AB57-474F-93C6-0F804ED85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01" y="0"/>
            <a:ext cx="8340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9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A7DA-69F9-4E4D-9D68-FA4886D4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Quicksand" pitchFamily="2" charset="77"/>
              </a:rPr>
              <a:t>Comparison to ROIs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341AA4-22C3-B643-8532-AF021FAC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77959"/>
            <a:ext cx="5651500" cy="124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89B5FE-0A07-9749-BCC1-A90C920D686D}"/>
              </a:ext>
            </a:extLst>
          </p:cNvPr>
          <p:cNvSpPr txBox="1"/>
          <p:nvPr/>
        </p:nvSpPr>
        <p:spPr>
          <a:xfrm>
            <a:off x="7423360" y="1338340"/>
            <a:ext cx="2343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Soma ROI fluorescence</a:t>
            </a:r>
          </a:p>
        </p:txBody>
      </p:sp>
      <p:pic>
        <p:nvPicPr>
          <p:cNvPr id="3" name="Online Media 2" descr="roa_roi_fv2">
            <a:hlinkClick r:id="" action="ppaction://media"/>
            <a:extLst>
              <a:ext uri="{FF2B5EF4-FFF2-40B4-BE49-F238E27FC236}">
                <a16:creationId xmlns:a16="http://schemas.microsoft.com/office/drawing/2014/main" id="{0B143A15-B200-E94F-949F-286D653B0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430853"/>
            <a:ext cx="4691754" cy="4691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117B5-402F-034A-9636-3C3DB057A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90997"/>
            <a:ext cx="4998182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248</Words>
  <Application>Microsoft Macintosh PowerPoint</Application>
  <PresentationFormat>Widescreen</PresentationFormat>
  <Paragraphs>21</Paragraphs>
  <Slides>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to ROIs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4</cp:revision>
  <dcterms:created xsi:type="dcterms:W3CDTF">2019-12-04T08:38:20Z</dcterms:created>
  <dcterms:modified xsi:type="dcterms:W3CDTF">2019-12-04T10:07:27Z</dcterms:modified>
</cp:coreProperties>
</file>